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Default Extension="doc" ContentType="application/msword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  <p:sldMasterId id="2147483710" r:id="rId4"/>
  </p:sldMasterIdLst>
  <p:notesMasterIdLst>
    <p:notesMasterId r:id="rId38"/>
  </p:notesMasterIdLst>
  <p:sldIdLst>
    <p:sldId id="257" r:id="rId5"/>
    <p:sldId id="280" r:id="rId6"/>
    <p:sldId id="281" r:id="rId7"/>
    <p:sldId id="262" r:id="rId8"/>
    <p:sldId id="285" r:id="rId9"/>
    <p:sldId id="286" r:id="rId10"/>
    <p:sldId id="284" r:id="rId11"/>
    <p:sldId id="321" r:id="rId12"/>
    <p:sldId id="287" r:id="rId13"/>
    <p:sldId id="288" r:id="rId14"/>
    <p:sldId id="292" r:id="rId15"/>
    <p:sldId id="289" r:id="rId16"/>
    <p:sldId id="290" r:id="rId17"/>
    <p:sldId id="322" r:id="rId18"/>
    <p:sldId id="291" r:id="rId19"/>
    <p:sldId id="293" r:id="rId20"/>
    <p:sldId id="298" r:id="rId21"/>
    <p:sldId id="294" r:id="rId22"/>
    <p:sldId id="296" r:id="rId23"/>
    <p:sldId id="304" r:id="rId24"/>
    <p:sldId id="305" r:id="rId25"/>
    <p:sldId id="309" r:id="rId26"/>
    <p:sldId id="313" r:id="rId27"/>
    <p:sldId id="314" r:id="rId28"/>
    <p:sldId id="315" r:id="rId29"/>
    <p:sldId id="316" r:id="rId30"/>
    <p:sldId id="306" r:id="rId31"/>
    <p:sldId id="317" r:id="rId32"/>
    <p:sldId id="307" r:id="rId33"/>
    <p:sldId id="308" r:id="rId34"/>
    <p:sldId id="318" r:id="rId35"/>
    <p:sldId id="319" r:id="rId36"/>
    <p:sldId id="320" r:id="rId37"/>
  </p:sldIdLst>
  <p:sldSz cx="9144000" cy="6858000" type="screen4x3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58" autoAdjust="0"/>
  </p:normalViewPr>
  <p:slideViewPr>
    <p:cSldViewPr>
      <p:cViewPr varScale="1">
        <p:scale>
          <a:sx n="74" d="100"/>
          <a:sy n="74" d="100"/>
        </p:scale>
        <p:origin x="-4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043F7729-CD61-43F0-AF8F-26289F1B1DEB}" type="datetimeFigureOut">
              <a:rPr lang="it-IT" smtClean="0"/>
              <a:pPr/>
              <a:t>14/07/2009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08C9E2B-E2D2-4B66-9950-492F13E4F919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F7E08E-85E3-4B0C-AACD-65D5C474AE53}" type="slidenum">
              <a:rPr lang="it-IT">
                <a:solidFill>
                  <a:prstClr val="black"/>
                </a:solidFill>
              </a:rPr>
              <a:pPr/>
              <a:t>5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FEAC735-24B8-4529-93E5-5D1F5DBCADDB}" type="slidenum">
              <a:rPr lang="en-US"/>
              <a:pPr/>
              <a:t>26</a:t>
            </a:fld>
            <a:endParaRPr lang="en-US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76288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10510" y="4860473"/>
            <a:ext cx="5679731" cy="451318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F4F6BC-46ED-453C-A059-2BE091D7A430}" type="slidenum">
              <a:rPr lang="it-IT">
                <a:solidFill>
                  <a:prstClr val="black"/>
                </a:solidFill>
              </a:rPr>
              <a:pPr/>
              <a:t>6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529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7875"/>
            <a:ext cx="5118100" cy="3838575"/>
          </a:xfrm>
          <a:ln/>
        </p:spPr>
      </p:sp>
      <p:sp>
        <p:nvSpPr>
          <p:cNvPr id="5529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09930" y="4859665"/>
            <a:ext cx="5679440" cy="4605576"/>
          </a:xfrm>
          <a:ln/>
        </p:spPr>
        <p:txBody>
          <a:bodyPr wrap="none" anchor="ctr"/>
          <a:lstStyle/>
          <a:p>
            <a:pPr defTabSz="486642"/>
            <a:endParaRPr lang="it-I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F4F6BC-46ED-453C-A059-2BE091D7A430}" type="slidenum">
              <a:rPr lang="it-IT">
                <a:solidFill>
                  <a:prstClr val="black"/>
                </a:solidFill>
              </a:rPr>
              <a:pPr/>
              <a:t>7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5529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7875"/>
            <a:ext cx="5118100" cy="3838575"/>
          </a:xfrm>
          <a:ln/>
        </p:spPr>
      </p:sp>
      <p:sp>
        <p:nvSpPr>
          <p:cNvPr id="5529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09930" y="4859665"/>
            <a:ext cx="5679440" cy="4605576"/>
          </a:xfrm>
          <a:ln/>
        </p:spPr>
        <p:txBody>
          <a:bodyPr wrap="none" anchor="ctr"/>
          <a:lstStyle/>
          <a:p>
            <a:pPr defTabSz="486642"/>
            <a:endParaRPr 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E99B9A-8D1F-4684-88AA-A72268CB8080}" type="slidenum">
              <a:rPr lang="it-IT"/>
              <a:pPr/>
              <a:t>17</a:t>
            </a:fld>
            <a:endParaRPr lang="it-IT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E59B53-F3E5-48D1-A91C-5A68B2397095}" type="slidenum">
              <a:rPr lang="it-IT"/>
              <a:pPr/>
              <a:t>18</a:t>
            </a:fld>
            <a:endParaRPr lang="it-IT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7B8113-4A38-479D-BCE9-B705553141D0}" type="slidenum">
              <a:rPr lang="it-IT"/>
              <a:pPr/>
              <a:t>19</a:t>
            </a:fld>
            <a:endParaRPr lang="it-IT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12D9ACB-1E8F-4515-936D-5DB8679DE713}" type="slidenum">
              <a:rPr lang="en-US"/>
              <a:pPr/>
              <a:t>23</a:t>
            </a:fld>
            <a:endParaRPr lang="en-US"/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76288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10510" y="4860473"/>
            <a:ext cx="5679731" cy="451318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BD15C6-C502-4D7A-809A-F42BF54757E4}" type="slidenum">
              <a:rPr lang="en-US"/>
              <a:pPr/>
              <a:t>24</a:t>
            </a:fld>
            <a:endParaRPr lang="en-US"/>
          </a:p>
        </p:txBody>
      </p:sp>
      <p:sp>
        <p:nvSpPr>
          <p:cNvPr id="102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76288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10510" y="4860473"/>
            <a:ext cx="5679731" cy="451318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C37753-E71F-4D67-92FA-FAFE5D0955E6}" type="slidenum">
              <a:rPr lang="en-US"/>
              <a:pPr/>
              <a:t>25</a:t>
            </a:fld>
            <a:endParaRPr lang="en-US"/>
          </a:p>
        </p:txBody>
      </p:sp>
      <p:sp>
        <p:nvSpPr>
          <p:cNvPr id="112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76288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10510" y="4860473"/>
            <a:ext cx="5679731" cy="451318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1B2E8-F34F-46CD-BEE4-B465226FCD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5D720-3C6E-44E9-87A8-2C212A4E44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6052F-C7FC-451D-8FD1-E5FD6A7A1F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6C330-EFBD-4F40-BAC2-FFC1785A77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9CA31-FB8A-42B8-B15B-C1B57C2815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7981B72-C4CA-4BBD-A0C3-676F15AD3358}" type="slidenum">
              <a:rPr lang="en-GB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F8B5A39-820B-4017-9F1E-10C45BEF9474}" type="slidenum">
              <a:rPr lang="en-GB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7BD18B8-88A9-4698-80E9-09654CBE667D}" type="slidenum">
              <a:rPr lang="en-GB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24F0CF8-382A-45E0-A766-57A600B088AD}" type="slidenum">
              <a:rPr lang="en-GB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4DDAC02-F088-4167-B5D0-EE873F531C8B}" type="slidenum">
              <a:rPr lang="en-GB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90BD8BB-E169-4264-B90B-5616F2C41727}" type="slidenum">
              <a:rPr lang="en-GB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D771E-6F50-495E-9C46-A3D4589ABC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39570BB-E4B0-459A-9B1A-015AE46AB433}" type="slidenum">
              <a:rPr lang="en-GB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FE1F30C-04D6-4D1F-B80E-887192BE9EB7}" type="slidenum">
              <a:rPr lang="en-GB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3461426-6CD6-496F-84DF-9117EE79D3AC}" type="slidenum">
              <a:rPr lang="en-GB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A989128-594D-4479-9C41-9FC3E2653A43}" type="slidenum">
              <a:rPr lang="en-GB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E5797F7-36D0-46AF-96D2-43EB7A182125}" type="slidenum">
              <a:rPr lang="en-GB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0A3A5-2A6B-44EB-AD0F-D9B4D4559EB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52658-CA32-40C4-A372-C66B0D7FAE2B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8654A-D599-4C71-8BE4-3BB61A45329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05F990-5D44-46EC-BF59-C9961DCE424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B0E04-9D90-4B83-87BD-FFA0D88F0DB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BDA4B-ED09-4D65-BED0-1FD28B65EE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52A0D2-C238-4DA5-9F08-7A0A34944C8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928B0B-B3E8-44C3-94EC-3BC21922655A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803EA8-E978-4853-8320-711E8286A4A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CA20D-48D6-4AC4-982F-4DB77B9BE0B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FC29F-E32D-47E3-B8C3-D6658F506AF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DB951A-E5B9-4B01-880D-6D76540CFCA3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794E78-C683-47E9-A836-7C264D8EAF7D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FA5AD-E6DE-47C9-B4A9-3AE9DC154D56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AFBD0-2F5F-40C6-89BE-D3088EA6B096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78805-1957-46C0-8871-FCD33A9EC7B9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CA0C1-3A8F-4C31-92EB-889F67DEA9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9AEE90-5BE5-48AC-96A2-4162F4D21E0F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C99B23-0FA6-4182-AD58-E0166029C7D2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265DF-7530-489D-9BA4-DCE452AB64F4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7F0E5F-9512-4D1D-9AAC-E376BC00A271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7A3528-E145-4ED9-A648-485B0340C9F7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3464C-201B-433F-AFE9-0A8A57D71297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C5294-238F-4DAD-9D83-2E758DA85E15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C45FDDD-E980-4A01-910C-84BBA164E7FC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B528F-3919-4983-86F9-15BFD3E687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07B8B-B136-44BC-9A89-1DC83C6043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B5813-24C6-47C8-A4A3-F17940121E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653AC-1C7A-44FC-8E21-B1FC6D0F4A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5571A-7F0E-4C55-B073-6365D71E3D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C25A69-D256-4CDE-B9CD-4D09D5FF28D6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4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Cliccate per modificare il formato del testo del titolo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Cliccate per modificare il formato del testo della struttura</a:t>
            </a:r>
          </a:p>
          <a:p>
            <a:pPr lvl="1"/>
            <a:r>
              <a:rPr lang="en-GB" smtClean="0"/>
              <a:t>Secondo livello struttura</a:t>
            </a:r>
          </a:p>
          <a:p>
            <a:pPr lvl="2"/>
            <a:r>
              <a:rPr lang="en-GB" smtClean="0"/>
              <a:t>Terzo livello struttura</a:t>
            </a:r>
          </a:p>
          <a:p>
            <a:pPr lvl="3"/>
            <a:r>
              <a:rPr lang="en-GB" smtClean="0"/>
              <a:t>Quarto livello struttura</a:t>
            </a:r>
          </a:p>
          <a:p>
            <a:pPr lvl="4"/>
            <a:r>
              <a:rPr lang="en-GB" smtClean="0"/>
              <a:t>Quinto livello struttura</a:t>
            </a:r>
          </a:p>
          <a:p>
            <a:pPr lvl="4"/>
            <a:r>
              <a:rPr lang="en-GB" smtClean="0"/>
              <a:t>Sesto livello struttura</a:t>
            </a:r>
          </a:p>
          <a:p>
            <a:pPr lvl="4"/>
            <a:r>
              <a:rPr lang="en-GB" smtClean="0"/>
              <a:t>Settimo livello struttura</a:t>
            </a:r>
          </a:p>
          <a:p>
            <a:pPr lvl="4"/>
            <a:r>
              <a:rPr lang="en-GB" smtClean="0"/>
              <a:t>Ottavo livello struttura</a:t>
            </a:r>
          </a:p>
          <a:p>
            <a:pPr lvl="4"/>
            <a:r>
              <a:rPr lang="en-GB" smtClean="0"/>
              <a:t>Nono livello struttura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7250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cs typeface="Arial" charset="0"/>
            </a:endParaRP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7188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cs typeface="Arial" charset="0"/>
            </a:endParaRP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4788" y="6246813"/>
            <a:ext cx="2128837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E5D329-1CDE-490B-9583-CBA537E0D6A6}" type="slidenum">
              <a:rPr lang="en-GB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GB" smtClean="0"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marL="979488" indent="-196850" algn="ctr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marL="979488" indent="-196850" algn="ctr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Arial" charset="0"/>
        </a:defRPr>
      </a:lvl2pPr>
      <a:lvl3pPr marL="979488" indent="-196850" algn="ctr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Arial" charset="0"/>
        </a:defRPr>
      </a:lvl3pPr>
      <a:lvl4pPr marL="979488" indent="-196850" algn="ctr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Arial" charset="0"/>
        </a:defRPr>
      </a:lvl4pPr>
      <a:lvl5pPr marL="979488" indent="-196850" algn="ctr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Arial" charset="0"/>
        </a:defRPr>
      </a:lvl5pPr>
      <a:lvl6pPr marL="1436688" indent="-196850" algn="ctr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Arial" charset="0"/>
        </a:defRPr>
      </a:lvl6pPr>
      <a:lvl7pPr marL="1893888" indent="-196850" algn="ctr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Arial" charset="0"/>
        </a:defRPr>
      </a:lvl7pPr>
      <a:lvl8pPr marL="2351088" indent="-196850" algn="ctr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Arial" charset="0"/>
        </a:defRPr>
      </a:lvl8pPr>
      <a:lvl9pPr marL="2808288" indent="-196850" algn="ctr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Arial" charset="0"/>
        </a:defRPr>
      </a:lvl9pPr>
    </p:titleStyle>
    <p:bodyStyle>
      <a:lvl1pPr marL="392113" indent="-293688" algn="l" defTabSz="407988" rtl="0" fontAlgn="base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45000"/>
        <a:buFont typeface="Wingdings" pitchFamily="2" charset="2"/>
        <a:buChar char="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82638" indent="-260350" algn="l" defTabSz="407988" rtl="0" fontAlgn="base">
        <a:lnSpc>
          <a:spcPct val="93000"/>
        </a:lnSpc>
        <a:spcBef>
          <a:spcPct val="0"/>
        </a:spcBef>
        <a:spcAft>
          <a:spcPts val="1038"/>
        </a:spcAft>
        <a:buClr>
          <a:srgbClr val="000000"/>
        </a:buClr>
        <a:buSzPct val="75000"/>
        <a:buFont typeface="Symbol" pitchFamily="18" charset="2"/>
        <a:buChar char=""/>
        <a:defRPr sz="2500">
          <a:solidFill>
            <a:srgbClr val="000000"/>
          </a:solidFill>
          <a:latin typeface="+mn-lt"/>
        </a:defRPr>
      </a:lvl2pPr>
      <a:lvl3pPr marL="1174750" indent="-195263" algn="l" defTabSz="407988" rtl="0" fontAlgn="base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45000"/>
        <a:buFont typeface="Wingdings" pitchFamily="2" charset="2"/>
        <a:buChar char=""/>
        <a:defRPr sz="2200">
          <a:solidFill>
            <a:srgbClr val="000000"/>
          </a:solidFill>
          <a:latin typeface="+mn-lt"/>
        </a:defRPr>
      </a:lvl3pPr>
      <a:lvl4pPr marL="1566863" indent="-195263" algn="l" defTabSz="407988" rtl="0" fontAlgn="base">
        <a:lnSpc>
          <a:spcPct val="93000"/>
        </a:lnSpc>
        <a:spcBef>
          <a:spcPct val="0"/>
        </a:spcBef>
        <a:spcAft>
          <a:spcPts val="525"/>
        </a:spcAft>
        <a:buClr>
          <a:srgbClr val="000000"/>
        </a:buClr>
        <a:buSzPct val="75000"/>
        <a:buFont typeface="Symbol" pitchFamily="18" charset="2"/>
        <a:buChar char=""/>
        <a:defRPr>
          <a:solidFill>
            <a:srgbClr val="000000"/>
          </a:solidFill>
          <a:latin typeface="+mn-lt"/>
        </a:defRPr>
      </a:lvl4pPr>
      <a:lvl5pPr marL="1958975" indent="-196850" algn="l" defTabSz="407988" rtl="0" fontAlgn="base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>
          <a:solidFill>
            <a:srgbClr val="000000"/>
          </a:solidFill>
          <a:latin typeface="+mn-lt"/>
        </a:defRPr>
      </a:lvl5pPr>
      <a:lvl6pPr marL="2416175" indent="-196850" algn="l" defTabSz="407988" rtl="0" fontAlgn="base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>
          <a:solidFill>
            <a:srgbClr val="000000"/>
          </a:solidFill>
          <a:latin typeface="+mn-lt"/>
        </a:defRPr>
      </a:lvl6pPr>
      <a:lvl7pPr marL="2873375" indent="-196850" algn="l" defTabSz="407988" rtl="0" fontAlgn="base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>
          <a:solidFill>
            <a:srgbClr val="000000"/>
          </a:solidFill>
          <a:latin typeface="+mn-lt"/>
        </a:defRPr>
      </a:lvl7pPr>
      <a:lvl8pPr marL="3330575" indent="-196850" algn="l" defTabSz="407988" rtl="0" fontAlgn="base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>
          <a:solidFill>
            <a:srgbClr val="000000"/>
          </a:solidFill>
          <a:latin typeface="+mn-lt"/>
        </a:defRPr>
      </a:lvl8pPr>
      <a:lvl9pPr marL="3787775" indent="-196850" algn="l" defTabSz="407988" rtl="0" fontAlgn="base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>
          <a:solidFill>
            <a:srgbClr val="000000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100000">
              <a:srgbClr val="0066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123C0D-8EE0-4791-A872-AFA02B5FB4F0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lo stile del titolo dello schema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447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7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7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8CFB73-AC87-4CA2-B6C2-B7A446D0382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Documento_di_Microsoft_Office_Word_97_-_20032.doc"/><Relationship Id="rId4" Type="http://schemas.openxmlformats.org/officeDocument/2006/relationships/oleObject" Target="../embeddings/Documento_di_Microsoft_Office_Word_97_-_20031.doc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125" y="476250"/>
            <a:ext cx="8853488" cy="1728788"/>
          </a:xfrm>
        </p:spPr>
        <p:txBody>
          <a:bodyPr lIns="0" rIns="0"/>
          <a:lstStyle/>
          <a:p>
            <a:r>
              <a:rPr lang="en-US" sz="4000" dirty="0" smtClean="0">
                <a:solidFill>
                  <a:schemeClr val="bg1"/>
                </a:solidFill>
                <a:latin typeface="Georgia" pitchFamily="18" charset="0"/>
              </a:rPr>
              <a:t>On tsunami attacks on the southern Italian coasts: from hazard to vulnerability and risk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8597" y="3213100"/>
            <a:ext cx="8072494" cy="2287602"/>
          </a:xfrm>
        </p:spPr>
        <p:txBody>
          <a:bodyPr/>
          <a:lstStyle/>
          <a:p>
            <a:r>
              <a:rPr lang="it-IT" sz="2800" b="1" i="1" dirty="0" err="1" smtClean="0">
                <a:solidFill>
                  <a:srgbClr val="FF9900"/>
                </a:solidFill>
              </a:rPr>
              <a:t>S.Tinti</a:t>
            </a:r>
            <a:r>
              <a:rPr lang="it-IT" sz="2800" b="1" i="1" dirty="0" smtClean="0">
                <a:solidFill>
                  <a:srgbClr val="FF9900"/>
                </a:solidFill>
              </a:rPr>
              <a:t>,   </a:t>
            </a:r>
            <a:r>
              <a:rPr lang="it-IT" sz="2800" b="1" i="1" dirty="0" err="1" smtClean="0">
                <a:solidFill>
                  <a:srgbClr val="FF9900"/>
                </a:solidFill>
              </a:rPr>
              <a:t>A.Armigliato</a:t>
            </a:r>
            <a:r>
              <a:rPr lang="it-IT" sz="2800" b="1" i="1" dirty="0" smtClean="0">
                <a:solidFill>
                  <a:srgbClr val="FF9900"/>
                </a:solidFill>
              </a:rPr>
              <a:t>,  </a:t>
            </a:r>
            <a:r>
              <a:rPr lang="it-IT" sz="2800" b="1" i="1" dirty="0" err="1" smtClean="0">
                <a:solidFill>
                  <a:srgbClr val="FF9900"/>
                </a:solidFill>
              </a:rPr>
              <a:t>G.Pagnoni</a:t>
            </a:r>
            <a:r>
              <a:rPr lang="it-IT" sz="2800" b="1" i="1" dirty="0" smtClean="0">
                <a:solidFill>
                  <a:srgbClr val="FF9900"/>
                </a:solidFill>
              </a:rPr>
              <a:t>,  </a:t>
            </a:r>
            <a:r>
              <a:rPr lang="it-IT" sz="2800" b="1" i="1" dirty="0" err="1" smtClean="0">
                <a:solidFill>
                  <a:srgbClr val="FF9900"/>
                </a:solidFill>
              </a:rPr>
              <a:t>R.Tonini</a:t>
            </a:r>
            <a:endParaRPr lang="it-IT" sz="2800" b="1" i="1" dirty="0" smtClean="0">
              <a:solidFill>
                <a:srgbClr val="FF9900"/>
              </a:solidFill>
            </a:endParaRPr>
          </a:p>
          <a:p>
            <a:endParaRPr lang="en-US" sz="2800" b="1" i="1" dirty="0" smtClean="0">
              <a:solidFill>
                <a:srgbClr val="FF9900"/>
              </a:solidFill>
            </a:endParaRPr>
          </a:p>
          <a:p>
            <a:r>
              <a:rPr lang="en-US" sz="2800" b="1" i="1" dirty="0" err="1" smtClean="0">
                <a:solidFill>
                  <a:srgbClr val="FF9900"/>
                </a:solidFill>
              </a:rPr>
              <a:t>Università</a:t>
            </a:r>
            <a:r>
              <a:rPr lang="en-US" sz="2800" b="1" i="1" dirty="0" smtClean="0">
                <a:solidFill>
                  <a:srgbClr val="FF9900"/>
                </a:solidFill>
              </a:rPr>
              <a:t> </a:t>
            </a:r>
            <a:r>
              <a:rPr lang="en-US" sz="2800" b="1" i="1" dirty="0" err="1" smtClean="0">
                <a:solidFill>
                  <a:srgbClr val="FF9900"/>
                </a:solidFill>
              </a:rPr>
              <a:t>di</a:t>
            </a:r>
            <a:r>
              <a:rPr lang="en-US" sz="2800" b="1" i="1" dirty="0" smtClean="0">
                <a:solidFill>
                  <a:srgbClr val="FF9900"/>
                </a:solidFill>
              </a:rPr>
              <a:t> Bologna, Italy</a:t>
            </a:r>
          </a:p>
          <a:p>
            <a:r>
              <a:rPr lang="en-US" sz="2800" b="1" i="1" dirty="0" smtClean="0">
                <a:solidFill>
                  <a:srgbClr val="FF9900"/>
                </a:solidFill>
              </a:rPr>
              <a:t>stefano.tinti@unibo.it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814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0" y="6150138"/>
            <a:ext cx="9144000" cy="70788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24th International Tsunami Symposium of the IUGG Tsunami Commission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Novosibirsk, 14-16 July, 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  <a:cs typeface="Arial" charset="0"/>
              </a:rPr>
              <a:t>2009</a:t>
            </a:r>
            <a:endParaRPr lang="en-US" sz="2000" i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Text Box 2"/>
          <p:cNvSpPr txBox="1">
            <a:spLocks noChangeArrowheads="1"/>
          </p:cNvSpPr>
          <p:nvPr/>
        </p:nvSpPr>
        <p:spPr bwMode="auto">
          <a:xfrm>
            <a:off x="611188" y="188913"/>
            <a:ext cx="2800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FF"/>
                </a:solidFill>
                <a:latin typeface="Comic Sans MS" pitchFamily="66" charset="0"/>
              </a:rPr>
              <a:t>Terminology</a:t>
            </a:r>
          </a:p>
        </p:txBody>
      </p:sp>
      <p:sp>
        <p:nvSpPr>
          <p:cNvPr id="505859" name="Text Box 3"/>
          <p:cNvSpPr txBox="1">
            <a:spLocks noChangeArrowheads="1"/>
          </p:cNvSpPr>
          <p:nvPr/>
        </p:nvSpPr>
        <p:spPr bwMode="auto">
          <a:xfrm>
            <a:off x="468313" y="981075"/>
            <a:ext cx="828040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  <a:latin typeface="Comic Sans MS" pitchFamily="66" charset="0"/>
              </a:rPr>
              <a:t>Risk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FFFFFF"/>
              </a:solidFill>
              <a:latin typeface="Comic Sans MS" pitchFamily="66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Comic Sans MS" pitchFamily="66" charset="0"/>
              </a:rPr>
              <a:t>Measure of the probability and severity of an adverse effect to life, health, property, environment…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Comic Sans MS" pitchFamily="66" charset="0"/>
              </a:rPr>
              <a:t>(risk could be real or perceived)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Comic Sans MS" pitchFamily="66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Comic Sans MS" pitchFamily="66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Comic Sans MS" pitchFamily="66" charset="0"/>
              </a:rPr>
              <a:t>RISK= HAZARD x CONSEQUENCE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Comic Sans MS" pitchFamily="66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Comic Sans MS" pitchFamily="66" charset="0"/>
              </a:rPr>
              <a:t>RISK=HAZARD x POTENTIAL WORTH OF LOSS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505861" name="Text Box 5"/>
          <p:cNvSpPr txBox="1">
            <a:spLocks noChangeArrowheads="1"/>
          </p:cNvSpPr>
          <p:nvPr/>
        </p:nvSpPr>
        <p:spPr bwMode="auto">
          <a:xfrm>
            <a:off x="539750" y="5013325"/>
            <a:ext cx="8288338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Comic Sans MS" pitchFamily="66" charset="0"/>
              </a:rPr>
              <a:t>RISK=HAZARD x VULNERABILITY x WORTH OF LOSS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6732588" y="638175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Stefano Tinti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58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5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5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5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Text Box 2"/>
          <p:cNvSpPr txBox="1">
            <a:spLocks noChangeArrowheads="1"/>
          </p:cNvSpPr>
          <p:nvPr/>
        </p:nvSpPr>
        <p:spPr bwMode="auto">
          <a:xfrm>
            <a:off x="1506898" y="1619250"/>
            <a:ext cx="6131807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3600" dirty="0" err="1" smtClean="0">
                <a:solidFill>
                  <a:schemeClr val="bg1"/>
                </a:solidFill>
                <a:latin typeface="Comic Sans MS" pitchFamily="66" charset="0"/>
              </a:rPr>
              <a:t>Example</a:t>
            </a:r>
            <a:r>
              <a:rPr lang="it-IT" sz="3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  <a:latin typeface="Comic Sans MS" pitchFamily="66" charset="0"/>
              </a:rPr>
              <a:t>of</a:t>
            </a:r>
            <a:r>
              <a:rPr lang="it-IT" sz="3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  <a:latin typeface="Comic Sans MS" pitchFamily="66" charset="0"/>
              </a:rPr>
              <a:t>hazard</a:t>
            </a:r>
            <a:r>
              <a:rPr lang="it-IT" sz="3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  <a:latin typeface="Comic Sans MS" pitchFamily="66" charset="0"/>
              </a:rPr>
              <a:t>analysis</a:t>
            </a:r>
            <a:r>
              <a:rPr lang="it-IT" sz="3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it-IT" sz="3600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it-IT" sz="3600" dirty="0" err="1" smtClean="0">
                <a:solidFill>
                  <a:schemeClr val="bg1"/>
                </a:solidFill>
                <a:latin typeface="Comic Sans MS" pitchFamily="66" charset="0"/>
              </a:rPr>
              <a:t>for</a:t>
            </a:r>
            <a:r>
              <a:rPr lang="it-IT" sz="3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  <a:latin typeface="Comic Sans MS" pitchFamily="66" charset="0"/>
              </a:rPr>
              <a:t>eastern</a:t>
            </a:r>
            <a:r>
              <a:rPr lang="it-IT" sz="3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  <a:latin typeface="Comic Sans MS" pitchFamily="66" charset="0"/>
              </a:rPr>
              <a:t>Sicily</a:t>
            </a:r>
            <a:r>
              <a:rPr lang="it-IT" sz="3600" dirty="0" smtClean="0">
                <a:solidFill>
                  <a:schemeClr val="bg1"/>
                </a:solidFill>
                <a:latin typeface="Comic Sans MS" pitchFamily="66" charset="0"/>
              </a:rPr>
              <a:t> and </a:t>
            </a:r>
          </a:p>
          <a:p>
            <a:pPr algn="ctr"/>
            <a:r>
              <a:rPr lang="it-IT" sz="3600" dirty="0" err="1" smtClean="0">
                <a:solidFill>
                  <a:schemeClr val="bg1"/>
                </a:solidFill>
                <a:latin typeface="Comic Sans MS" pitchFamily="66" charset="0"/>
              </a:rPr>
              <a:t>southern</a:t>
            </a:r>
            <a:r>
              <a:rPr lang="it-IT" sz="3600" dirty="0" smtClean="0">
                <a:solidFill>
                  <a:schemeClr val="bg1"/>
                </a:solidFill>
                <a:latin typeface="Comic Sans MS" pitchFamily="66" charset="0"/>
              </a:rPr>
              <a:t> Calabria, Italy</a:t>
            </a:r>
            <a:endParaRPr lang="it-IT" sz="3600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endParaRPr lang="it-IT" sz="3600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it-IT" sz="3600" dirty="0" err="1" smtClean="0">
                <a:solidFill>
                  <a:schemeClr val="bg1"/>
                </a:solidFill>
                <a:latin typeface="Comic Sans MS" pitchFamily="66" charset="0"/>
              </a:rPr>
              <a:t>Hybrid</a:t>
            </a:r>
            <a:r>
              <a:rPr lang="it-IT" sz="3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  <a:latin typeface="Comic Sans MS" pitchFamily="66" charset="0"/>
              </a:rPr>
              <a:t>Method</a:t>
            </a:r>
            <a:endParaRPr lang="it-IT" sz="36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endParaRPr lang="it-IT" sz="36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it-IT" sz="3600" dirty="0" err="1" smtClean="0">
                <a:solidFill>
                  <a:schemeClr val="bg1"/>
                </a:solidFill>
                <a:latin typeface="Comic Sans MS" pitchFamily="66" charset="0"/>
              </a:rPr>
              <a:t>Local</a:t>
            </a:r>
            <a:r>
              <a:rPr lang="it-IT" sz="3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  <a:latin typeface="Comic Sans MS" pitchFamily="66" charset="0"/>
              </a:rPr>
              <a:t>Tsunamis</a:t>
            </a:r>
            <a:endParaRPr lang="it-IT" sz="4000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6732588" y="638175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Stefano Tinti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WordArt 5"/>
          <p:cNvSpPr>
            <a:spLocks noChangeArrowheads="1" noChangeShapeType="1" noTextEdit="1"/>
          </p:cNvSpPr>
          <p:nvPr/>
        </p:nvSpPr>
        <p:spPr bwMode="auto">
          <a:xfrm>
            <a:off x="928662" y="152400"/>
            <a:ext cx="7500990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INGV </a:t>
            </a:r>
            <a:r>
              <a:rPr lang="it-IT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+CPTI2 </a:t>
            </a:r>
            <a:r>
              <a:rPr lang="it-IT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Seismic</a:t>
            </a:r>
            <a:r>
              <a:rPr lang="it-IT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 </a:t>
            </a:r>
            <a:r>
              <a:rPr lang="it-IT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Catalogue</a:t>
            </a:r>
            <a:r>
              <a:rPr lang="it-IT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: 476 BC -</a:t>
            </a:r>
            <a:r>
              <a:rPr lang="it-IT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2006</a:t>
            </a:r>
            <a:endParaRPr lang="it-IT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6732588" y="638175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Stefano Tinti</a:t>
            </a:r>
          </a:p>
        </p:txBody>
      </p:sp>
      <p:grpSp>
        <p:nvGrpSpPr>
          <p:cNvPr id="11" name="Group 5"/>
          <p:cNvGrpSpPr>
            <a:grpSpLocks/>
          </p:cNvGrpSpPr>
          <p:nvPr/>
        </p:nvGrpSpPr>
        <p:grpSpPr bwMode="auto">
          <a:xfrm>
            <a:off x="762000" y="714356"/>
            <a:ext cx="7696200" cy="5638800"/>
            <a:chOff x="432" y="336"/>
            <a:chExt cx="4848" cy="3552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432" y="336"/>
              <a:ext cx="4848" cy="35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13" name="Picture 2" descr="D:\Cataloghi\Epicentri_CPTI2_MOD.em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8" y="432"/>
              <a:ext cx="4461" cy="3338"/>
            </a:xfrm>
            <a:prstGeom prst="rect">
              <a:avLst/>
            </a:prstGeom>
            <a:noFill/>
          </p:spPr>
        </p:pic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4416" y="3216"/>
              <a:ext cx="486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it-IT" sz="1400"/>
                <a:t>Magnitude</a:t>
              </a:r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AutoShape 7"/>
          <p:cNvSpPr>
            <a:spLocks/>
          </p:cNvSpPr>
          <p:nvPr/>
        </p:nvSpPr>
        <p:spPr bwMode="auto">
          <a:xfrm>
            <a:off x="5334000" y="685800"/>
            <a:ext cx="228600" cy="3581400"/>
          </a:xfrm>
          <a:prstGeom prst="rightBrace">
            <a:avLst>
              <a:gd name="adj1" fmla="val 130556"/>
              <a:gd name="adj2" fmla="val 50000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6019800" y="2209800"/>
            <a:ext cx="2209800" cy="11695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14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Wells and Coppersmith: Bull.Seism.Soc.Am., 1994</a:t>
            </a:r>
          </a:p>
          <a:p>
            <a:endParaRPr lang="it-IT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it-IT" sz="1400" b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Hanks and Kanamori:</a:t>
            </a:r>
          </a:p>
          <a:p>
            <a:r>
              <a:rPr lang="it-IT" sz="1400" b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J.Geophys.Res., 1979</a:t>
            </a:r>
          </a:p>
        </p:txBody>
      </p:sp>
      <p:sp>
        <p:nvSpPr>
          <p:cNvPr id="17417" name="AutoShape 9"/>
          <p:cNvSpPr>
            <a:spLocks/>
          </p:cNvSpPr>
          <p:nvPr/>
        </p:nvSpPr>
        <p:spPr bwMode="auto">
          <a:xfrm>
            <a:off x="5334000" y="4572000"/>
            <a:ext cx="228600" cy="1828800"/>
          </a:xfrm>
          <a:prstGeom prst="rightBrace">
            <a:avLst>
              <a:gd name="adj1" fmla="val 66667"/>
              <a:gd name="adj2" fmla="val 50000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6019800" y="5121275"/>
            <a:ext cx="22098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14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Okada:</a:t>
            </a:r>
          </a:p>
          <a:p>
            <a:r>
              <a:rPr lang="it-IT" sz="14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Bull.Seism.Soc.Am., 1992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85800" y="685800"/>
            <a:ext cx="4703763" cy="5791200"/>
            <a:chOff x="733" y="288"/>
            <a:chExt cx="2963" cy="3648"/>
          </a:xfrm>
        </p:grpSpPr>
        <p:sp>
          <p:nvSpPr>
            <p:cNvPr id="17413" name="Rectangle 5"/>
            <p:cNvSpPr>
              <a:spLocks noChangeArrowheads="1"/>
            </p:cNvSpPr>
            <p:nvPr/>
          </p:nvSpPr>
          <p:spPr bwMode="auto">
            <a:xfrm>
              <a:off x="816" y="288"/>
              <a:ext cx="2784" cy="36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17419" name="Picture 11" descr="C:\AAA Dir\Presentazioni\IGC 2004\CURVE MAGNITUDO-PARAMETRI FOCALI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3" y="288"/>
              <a:ext cx="2963" cy="3648"/>
            </a:xfrm>
            <a:prstGeom prst="rect">
              <a:avLst/>
            </a:prstGeom>
            <a:noFill/>
          </p:spPr>
        </p:pic>
      </p:grpSp>
      <p:sp>
        <p:nvSpPr>
          <p:cNvPr id="17421" name="WordArt 13"/>
          <p:cNvSpPr>
            <a:spLocks noChangeArrowheads="1" noChangeShapeType="1" noTextEdit="1"/>
          </p:cNvSpPr>
          <p:nvPr/>
        </p:nvSpPr>
        <p:spPr bwMode="auto">
          <a:xfrm>
            <a:off x="5791200" y="381000"/>
            <a:ext cx="3352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1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66"/>
                </a:solidFill>
                <a:latin typeface="Arial Black"/>
              </a:rPr>
              <a:t>Focal parameters +</a:t>
            </a:r>
          </a:p>
          <a:p>
            <a:pPr algn="ctr"/>
            <a:r>
              <a:rPr lang="it-IT" sz="1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66"/>
                </a:solidFill>
                <a:latin typeface="Arial Black"/>
              </a:rPr>
              <a:t>Earth Surface Displacements </a:t>
            </a:r>
          </a:p>
          <a:p>
            <a:pPr algn="ctr"/>
            <a:r>
              <a:rPr lang="it-IT" sz="1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66"/>
                </a:solidFill>
                <a:latin typeface="Arial Black"/>
              </a:rPr>
              <a:t>vs. Moment Magnitude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85720" y="228600"/>
            <a:ext cx="8358246" cy="4495800"/>
            <a:chOff x="144" y="144"/>
            <a:chExt cx="6784" cy="2832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144" y="144"/>
              <a:ext cx="4086" cy="972"/>
              <a:chOff x="192" y="144"/>
              <a:chExt cx="4086" cy="972"/>
            </a:xfrm>
          </p:grpSpPr>
          <p:sp>
            <p:nvSpPr>
              <p:cNvPr id="17427" name="Rectangle 19"/>
              <p:cNvSpPr>
                <a:spLocks noChangeArrowheads="1"/>
              </p:cNvSpPr>
              <p:nvPr/>
            </p:nvSpPr>
            <p:spPr bwMode="auto">
              <a:xfrm>
                <a:off x="192" y="144"/>
                <a:ext cx="1152" cy="912"/>
              </a:xfrm>
              <a:prstGeom prst="rect">
                <a:avLst/>
              </a:prstGeom>
              <a:solidFill>
                <a:srgbClr val="FFFF99"/>
              </a:solidFill>
              <a:ln w="19050">
                <a:solidFill>
                  <a:srgbClr val="FF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it-IT">
                  <a:solidFill>
                    <a:srgbClr val="FF3300"/>
                  </a:solidFill>
                </a:endParaRPr>
              </a:p>
            </p:txBody>
          </p:sp>
          <p:graphicFrame>
            <p:nvGraphicFramePr>
              <p:cNvPr id="17425" name="Object 17"/>
              <p:cNvGraphicFramePr>
                <a:graphicFrameLocks noChangeAspect="1"/>
              </p:cNvGraphicFramePr>
              <p:nvPr/>
            </p:nvGraphicFramePr>
            <p:xfrm>
              <a:off x="288" y="192"/>
              <a:ext cx="3990" cy="924"/>
            </p:xfrm>
            <a:graphic>
              <a:graphicData uri="http://schemas.openxmlformats.org/presentationml/2006/ole">
                <p:oleObj spid="_x0000_s27651" name="Documento" r:id="rId4" imgW="6332400" imgH="1466640" progId="Word.Document.8">
                  <p:embed/>
                </p:oleObj>
              </a:graphicData>
            </a:graphic>
          </p:graphicFrame>
        </p:grpSp>
        <p:grpSp>
          <p:nvGrpSpPr>
            <p:cNvPr id="5" name="Group 23"/>
            <p:cNvGrpSpPr>
              <a:grpSpLocks/>
            </p:cNvGrpSpPr>
            <p:nvPr/>
          </p:nvGrpSpPr>
          <p:grpSpPr bwMode="auto">
            <a:xfrm>
              <a:off x="2976" y="2134"/>
              <a:ext cx="3952" cy="842"/>
              <a:chOff x="2976" y="2064"/>
              <a:chExt cx="3952" cy="842"/>
            </a:xfrm>
          </p:grpSpPr>
          <p:sp>
            <p:nvSpPr>
              <p:cNvPr id="17429" name="Rectangle 21"/>
              <p:cNvSpPr>
                <a:spLocks noChangeArrowheads="1"/>
              </p:cNvSpPr>
              <p:nvPr/>
            </p:nvSpPr>
            <p:spPr bwMode="auto">
              <a:xfrm>
                <a:off x="2976" y="2064"/>
                <a:ext cx="1536" cy="768"/>
              </a:xfrm>
              <a:prstGeom prst="rect">
                <a:avLst/>
              </a:prstGeom>
              <a:solidFill>
                <a:srgbClr val="FFFF99"/>
              </a:solidFill>
              <a:ln w="19050">
                <a:solidFill>
                  <a:srgbClr val="00CC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graphicFrame>
            <p:nvGraphicFramePr>
              <p:cNvPr id="17426" name="Object 18"/>
              <p:cNvGraphicFramePr>
                <a:graphicFrameLocks noChangeAspect="1"/>
              </p:cNvGraphicFramePr>
              <p:nvPr/>
            </p:nvGraphicFramePr>
            <p:xfrm>
              <a:off x="3072" y="2160"/>
              <a:ext cx="3856" cy="746"/>
            </p:xfrm>
            <a:graphic>
              <a:graphicData uri="http://schemas.openxmlformats.org/presentationml/2006/ole">
                <p:oleObj spid="_x0000_s27650" name="Documento" r:id="rId5" imgW="6120000" imgH="1184760" progId="Word.Document.8">
                  <p:embed/>
                </p:oleObj>
              </a:graphicData>
            </a:graphic>
          </p:graphicFrame>
        </p:grpSp>
      </p:grp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6732588" y="638175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Stefano Tinti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857224" y="5857892"/>
            <a:ext cx="716574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3300"/>
                </a:solidFill>
                <a:latin typeface="Comic Sans MS" pitchFamily="66" charset="0"/>
                <a:cs typeface="Times New Roman" pitchFamily="18" charset="0"/>
              </a:rPr>
              <a:t>Magnitudes</a:t>
            </a:r>
            <a:r>
              <a:rPr lang="it-IT" dirty="0">
                <a:solidFill>
                  <a:srgbClr val="FF33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it-IT" dirty="0" err="1">
                <a:solidFill>
                  <a:srgbClr val="FF3300"/>
                </a:solidFill>
                <a:latin typeface="Comic Sans MS" pitchFamily="66" charset="0"/>
                <a:cs typeface="Times New Roman" pitchFamily="18" charset="0"/>
              </a:rPr>
              <a:t>that</a:t>
            </a:r>
            <a:r>
              <a:rPr lang="it-IT" dirty="0">
                <a:solidFill>
                  <a:srgbClr val="FF3300"/>
                </a:solidFill>
                <a:latin typeface="Comic Sans MS" pitchFamily="66" charset="0"/>
                <a:cs typeface="Times New Roman" pitchFamily="18" charset="0"/>
              </a:rPr>
              <a:t> produce </a:t>
            </a:r>
            <a:r>
              <a:rPr lang="it-IT" dirty="0" err="1">
                <a:solidFill>
                  <a:srgbClr val="FF3300"/>
                </a:solidFill>
                <a:latin typeface="Comic Sans MS" pitchFamily="66" charset="0"/>
                <a:cs typeface="Times New Roman" pitchFamily="18" charset="0"/>
              </a:rPr>
              <a:t>coastal</a:t>
            </a:r>
            <a:r>
              <a:rPr lang="it-IT" dirty="0">
                <a:solidFill>
                  <a:srgbClr val="FF3300"/>
                </a:solidFill>
                <a:latin typeface="Comic Sans MS" pitchFamily="66" charset="0"/>
                <a:cs typeface="Times New Roman" pitchFamily="18" charset="0"/>
              </a:rPr>
              <a:t> tsunami </a:t>
            </a:r>
            <a:r>
              <a:rPr lang="it-IT" dirty="0" err="1">
                <a:solidFill>
                  <a:srgbClr val="FF3300"/>
                </a:solidFill>
                <a:latin typeface="Comic Sans MS" pitchFamily="66" charset="0"/>
                <a:cs typeface="Times New Roman" pitchFamily="18" charset="0"/>
              </a:rPr>
              <a:t>heights</a:t>
            </a:r>
            <a:r>
              <a:rPr lang="it-IT" dirty="0">
                <a:solidFill>
                  <a:srgbClr val="FF33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it-IT" dirty="0" err="1">
                <a:solidFill>
                  <a:srgbClr val="FF3300"/>
                </a:solidFill>
                <a:latin typeface="Comic Sans MS" pitchFamily="66" charset="0"/>
                <a:cs typeface="Times New Roman" pitchFamily="18" charset="0"/>
              </a:rPr>
              <a:t>larger</a:t>
            </a:r>
            <a:r>
              <a:rPr lang="it-IT" dirty="0">
                <a:solidFill>
                  <a:srgbClr val="FF33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it-IT" dirty="0" err="1">
                <a:solidFill>
                  <a:srgbClr val="FF3300"/>
                </a:solidFill>
                <a:latin typeface="Comic Sans MS" pitchFamily="66" charset="0"/>
                <a:cs typeface="Times New Roman" pitchFamily="18" charset="0"/>
              </a:rPr>
              <a:t>than</a:t>
            </a:r>
            <a:r>
              <a:rPr lang="it-IT" dirty="0">
                <a:solidFill>
                  <a:srgbClr val="FF3300"/>
                </a:solidFill>
                <a:latin typeface="Comic Sans MS" pitchFamily="66" charset="0"/>
                <a:cs typeface="Times New Roman" pitchFamily="18" charset="0"/>
              </a:rPr>
              <a:t> 1 m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728690" y="428604"/>
            <a:ext cx="7772400" cy="5110163"/>
            <a:chOff x="432" y="336"/>
            <a:chExt cx="4896" cy="3219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432" y="336"/>
              <a:ext cx="4896" cy="32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" name="Picture 8" descr="C:\AAA Dir\Presentazioni\IGC 2004\mappa mag 1m Synlokis d.em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2" y="720"/>
              <a:ext cx="4453" cy="2835"/>
            </a:xfrm>
            <a:prstGeom prst="rect">
              <a:avLst/>
            </a:prstGeom>
            <a:noFill/>
          </p:spPr>
        </p:pic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4560" y="2736"/>
              <a:ext cx="64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1400">
                  <a:latin typeface="Times New Roman" pitchFamily="18" charset="0"/>
                  <a:cs typeface="Times New Roman" pitchFamily="18" charset="0"/>
                </a:rPr>
                <a:t>Magnitude</a:t>
              </a:r>
              <a:endParaRPr lang="it-IT" sz="14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6732588" y="638175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Stefano Tinti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457200" y="228600"/>
            <a:ext cx="4800600" cy="3200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7" name="Picture 3" descr="C:\AAA Dir\Presentazioni\IGC 2004\contouring valore atteso 1m Synolakis CPTI2 MOD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4495800" cy="2803525"/>
          </a:xfrm>
          <a:prstGeom prst="rect">
            <a:avLst/>
          </a:prstGeom>
          <a:noFill/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5546725" y="422275"/>
            <a:ext cx="220207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INGV + CPTI2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038600" y="3352800"/>
            <a:ext cx="4800600" cy="3200400"/>
            <a:chOff x="1488" y="1488"/>
            <a:chExt cx="3024" cy="2016"/>
          </a:xfrm>
        </p:grpSpPr>
        <p:sp>
          <p:nvSpPr>
            <p:cNvPr id="36870" name="Rectangle 6"/>
            <p:cNvSpPr>
              <a:spLocks noChangeArrowheads="1"/>
            </p:cNvSpPr>
            <p:nvPr/>
          </p:nvSpPr>
          <p:spPr bwMode="auto">
            <a:xfrm>
              <a:off x="1488" y="1488"/>
              <a:ext cx="3024" cy="20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6871" name="Picture 7" descr="C:\AAA Dir\Presentazioni\IGC 2004\contouring valore atteso 1m Ward CPTI2 MOD.e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84" y="1584"/>
              <a:ext cx="2841" cy="1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6154738" y="1447800"/>
            <a:ext cx="1693862" cy="92333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dirty="0" err="1">
                <a:latin typeface="Times New Roman" pitchFamily="18" charset="0"/>
                <a:cs typeface="Times New Roman" pitchFamily="18" charset="0"/>
              </a:rPr>
              <a:t>Synolakis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amplification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>
                <a:latin typeface="Times New Roman" pitchFamily="18" charset="0"/>
                <a:cs typeface="Times New Roman" pitchFamily="18" charset="0"/>
              </a:rPr>
              <a:t>law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 flipH="1">
            <a:off x="5410200" y="1905000"/>
            <a:ext cx="685800" cy="0"/>
          </a:xfrm>
          <a:prstGeom prst="line">
            <a:avLst/>
          </a:prstGeom>
          <a:noFill/>
          <a:ln w="2857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it-IT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214282" y="4648200"/>
            <a:ext cx="2757518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dirty="0" err="1">
                <a:latin typeface="Times New Roman" pitchFamily="18" charset="0"/>
                <a:cs typeface="Times New Roman" pitchFamily="18" charset="0"/>
              </a:rPr>
              <a:t>Ward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amplification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>
                <a:latin typeface="Times New Roman" pitchFamily="18" charset="0"/>
                <a:cs typeface="Times New Roman" pitchFamily="18" charset="0"/>
              </a:rPr>
              <a:t>law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>
            <a:off x="3048000" y="4876800"/>
            <a:ext cx="838200" cy="0"/>
          </a:xfrm>
          <a:prstGeom prst="line">
            <a:avLst/>
          </a:prstGeom>
          <a:noFill/>
          <a:ln w="2857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it-IT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1066800" y="3349625"/>
            <a:ext cx="126714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it-IT" sz="1800" baseline="-250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TOT</a:t>
            </a:r>
            <a:r>
              <a:rPr lang="it-IT" sz="1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= 88.8</a:t>
            </a:r>
            <a:endParaRPr lang="it-IT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6934200" y="6397625"/>
            <a:ext cx="119667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it-IT" sz="1800" baseline="-250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TOT</a:t>
            </a:r>
            <a:r>
              <a:rPr lang="it-IT" sz="1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= 112</a:t>
            </a:r>
            <a:endParaRPr lang="it-IT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76200" y="5500702"/>
            <a:ext cx="3995734" cy="523220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14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Number</a:t>
            </a:r>
            <a:r>
              <a:rPr lang="it-IT" sz="1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4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it-IT" sz="1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4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expected</a:t>
            </a:r>
            <a:r>
              <a:rPr lang="it-IT" sz="1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4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tsunamis</a:t>
            </a:r>
            <a:r>
              <a:rPr lang="it-IT" sz="1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in 10,000 </a:t>
            </a:r>
            <a:r>
              <a:rPr lang="it-IT" sz="14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years</a:t>
            </a:r>
            <a:r>
              <a:rPr lang="it-IT" sz="1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4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producing</a:t>
            </a:r>
            <a:r>
              <a:rPr lang="it-IT" sz="1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4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coastal</a:t>
            </a:r>
            <a:r>
              <a:rPr lang="it-IT" sz="1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tsunami </a:t>
            </a:r>
            <a:r>
              <a:rPr lang="it-IT" sz="14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heights</a:t>
            </a:r>
            <a:r>
              <a:rPr lang="it-IT" sz="1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4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larger</a:t>
            </a:r>
            <a:r>
              <a:rPr lang="it-IT" sz="1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4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than</a:t>
            </a:r>
            <a:r>
              <a:rPr lang="it-IT" sz="1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1 m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2373" y="638175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Stefano Tinti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Text Box 2"/>
          <p:cNvSpPr txBox="1">
            <a:spLocks noChangeArrowheads="1"/>
          </p:cNvSpPr>
          <p:nvPr/>
        </p:nvSpPr>
        <p:spPr bwMode="auto">
          <a:xfrm>
            <a:off x="428596" y="1643050"/>
            <a:ext cx="821533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3600" dirty="0" err="1" smtClean="0">
                <a:solidFill>
                  <a:schemeClr val="bg1"/>
                </a:solidFill>
                <a:latin typeface="Comic Sans MS" pitchFamily="66" charset="0"/>
              </a:rPr>
              <a:t>Example</a:t>
            </a:r>
            <a:r>
              <a:rPr lang="it-IT" sz="3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  <a:latin typeface="Comic Sans MS" pitchFamily="66" charset="0"/>
              </a:rPr>
              <a:t>of</a:t>
            </a:r>
            <a:r>
              <a:rPr lang="it-IT" sz="3600" dirty="0" smtClean="0">
                <a:solidFill>
                  <a:schemeClr val="bg1"/>
                </a:solidFill>
                <a:latin typeface="Comic Sans MS" pitchFamily="66" charset="0"/>
              </a:rPr>
              <a:t> a </a:t>
            </a:r>
            <a:r>
              <a:rPr lang="it-IT" sz="3600" dirty="0" err="1" smtClean="0">
                <a:solidFill>
                  <a:schemeClr val="bg1"/>
                </a:solidFill>
                <a:latin typeface="Comic Sans MS" pitchFamily="66" charset="0"/>
              </a:rPr>
              <a:t>risk</a:t>
            </a:r>
            <a:r>
              <a:rPr lang="it-IT" sz="3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  <a:latin typeface="Comic Sans MS" pitchFamily="66" charset="0"/>
              </a:rPr>
              <a:t>analysis</a:t>
            </a:r>
            <a:r>
              <a:rPr lang="it-IT" sz="3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  <a:latin typeface="Comic Sans MS" pitchFamily="66" charset="0"/>
              </a:rPr>
              <a:t>for</a:t>
            </a:r>
            <a:r>
              <a:rPr lang="it-IT" sz="3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  <a:latin typeface="Comic Sans MS" pitchFamily="66" charset="0"/>
              </a:rPr>
              <a:t>eastern</a:t>
            </a:r>
            <a:r>
              <a:rPr lang="it-IT" sz="3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  <a:latin typeface="Comic Sans MS" pitchFamily="66" charset="0"/>
              </a:rPr>
              <a:t>Sicily</a:t>
            </a:r>
            <a:r>
              <a:rPr lang="it-IT" sz="3600" dirty="0" smtClean="0">
                <a:solidFill>
                  <a:schemeClr val="bg1"/>
                </a:solidFill>
                <a:latin typeface="Comic Sans MS" pitchFamily="66" charset="0"/>
              </a:rPr>
              <a:t> and </a:t>
            </a:r>
            <a:r>
              <a:rPr lang="it-IT" sz="3600" dirty="0" err="1" smtClean="0">
                <a:solidFill>
                  <a:schemeClr val="bg1"/>
                </a:solidFill>
                <a:latin typeface="Comic Sans MS" pitchFamily="66" charset="0"/>
              </a:rPr>
              <a:t>southern</a:t>
            </a:r>
            <a:r>
              <a:rPr lang="it-IT" sz="3600" dirty="0" smtClean="0">
                <a:solidFill>
                  <a:schemeClr val="bg1"/>
                </a:solidFill>
                <a:latin typeface="Comic Sans MS" pitchFamily="66" charset="0"/>
              </a:rPr>
              <a:t> Calabria </a:t>
            </a:r>
          </a:p>
          <a:p>
            <a:pPr algn="ctr"/>
            <a:r>
              <a:rPr lang="it-IT" sz="3600" dirty="0" err="1" smtClean="0">
                <a:solidFill>
                  <a:schemeClr val="bg1"/>
                </a:solidFill>
                <a:latin typeface="Comic Sans MS" pitchFamily="66" charset="0"/>
              </a:rPr>
              <a:t>applied</a:t>
            </a:r>
            <a:r>
              <a:rPr lang="it-IT" sz="3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  <a:latin typeface="Comic Sans MS" pitchFamily="66" charset="0"/>
              </a:rPr>
              <a:t>to</a:t>
            </a:r>
            <a:r>
              <a:rPr lang="it-IT" sz="3600" dirty="0" smtClean="0">
                <a:solidFill>
                  <a:schemeClr val="bg1"/>
                </a:solidFill>
                <a:latin typeface="Comic Sans MS" pitchFamily="66" charset="0"/>
              </a:rPr>
              <a:t> the </a:t>
            </a:r>
            <a:r>
              <a:rPr lang="it-IT" sz="3600" dirty="0" err="1" smtClean="0">
                <a:solidFill>
                  <a:schemeClr val="bg1"/>
                </a:solidFill>
                <a:latin typeface="Comic Sans MS" pitchFamily="66" charset="0"/>
              </a:rPr>
              <a:t>population</a:t>
            </a:r>
            <a:endParaRPr lang="it-IT" sz="36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endParaRPr lang="it-IT" sz="36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it-IT" sz="3600" dirty="0" err="1" smtClean="0">
                <a:solidFill>
                  <a:schemeClr val="bg1"/>
                </a:solidFill>
                <a:latin typeface="Comic Sans MS" pitchFamily="66" charset="0"/>
              </a:rPr>
              <a:t>Local</a:t>
            </a:r>
            <a:r>
              <a:rPr lang="it-IT" sz="3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  <a:latin typeface="Comic Sans MS" pitchFamily="66" charset="0"/>
              </a:rPr>
              <a:t>Tsunamis</a:t>
            </a:r>
            <a:endParaRPr lang="it-IT" sz="4000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6732588" y="638175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Stefano Tinti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2"/>
          <p:cNvSpPr txBox="1">
            <a:spLocks noChangeArrowheads="1"/>
          </p:cNvSpPr>
          <p:nvPr/>
        </p:nvSpPr>
        <p:spPr bwMode="auto">
          <a:xfrm>
            <a:off x="107950" y="584200"/>
            <a:ext cx="6208713" cy="7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80" tIns="45692" rIns="91380" bIns="45692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solidFill>
                  <a:schemeClr val="bg1"/>
                </a:solidFill>
                <a:latin typeface="Comic Sans MS" pitchFamily="66" charset="0"/>
              </a:rPr>
              <a:t>“</a:t>
            </a:r>
            <a:r>
              <a:rPr lang="it-IT" sz="2000" b="1" dirty="0" err="1" smtClean="0">
                <a:solidFill>
                  <a:schemeClr val="bg1"/>
                </a:solidFill>
                <a:latin typeface="Comic Sans MS" pitchFamily="66" charset="0"/>
              </a:rPr>
              <a:t>Small</a:t>
            </a:r>
            <a:r>
              <a:rPr lang="it-IT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2000" b="1" dirty="0">
                <a:solidFill>
                  <a:schemeClr val="bg1"/>
                </a:solidFill>
                <a:latin typeface="Comic Sans MS" pitchFamily="66" charset="0"/>
              </a:rPr>
              <a:t>tsunami”</a:t>
            </a:r>
            <a:r>
              <a:rPr lang="it-IT" sz="2000" b="1" dirty="0" err="1">
                <a:solidFill>
                  <a:schemeClr val="bg1"/>
                </a:solidFill>
                <a:latin typeface="Comic Sans MS" pitchFamily="66" charset="0"/>
              </a:rPr>
              <a:t>-</a:t>
            </a:r>
            <a:r>
              <a:rPr lang="it-IT" sz="2000" b="1" dirty="0" err="1" smtClean="0">
                <a:solidFill>
                  <a:schemeClr val="bg1"/>
                </a:solidFill>
                <a:latin typeface="Comic Sans MS" pitchFamily="66" charset="0"/>
              </a:rPr>
              <a:t>Probability</a:t>
            </a:r>
            <a:r>
              <a:rPr lang="it-IT" sz="2000" b="1" dirty="0" smtClean="0">
                <a:solidFill>
                  <a:schemeClr val="bg1"/>
                </a:solidFill>
                <a:latin typeface="Comic Sans MS" pitchFamily="66" charset="0"/>
              </a:rPr>
              <a:t>: </a:t>
            </a:r>
            <a:r>
              <a:rPr lang="it-IT" sz="2100" b="1" dirty="0" smtClean="0">
                <a:solidFill>
                  <a:schemeClr val="bg1"/>
                </a:solidFill>
                <a:latin typeface="Comic Sans MS" pitchFamily="66" charset="0"/>
                <a:sym typeface="Symbol"/>
              </a:rPr>
              <a:t> </a:t>
            </a:r>
            <a:r>
              <a:rPr lang="it-IT" sz="2100" b="1" dirty="0" smtClean="0">
                <a:solidFill>
                  <a:schemeClr val="bg1"/>
                </a:solidFill>
                <a:latin typeface="Comic Sans MS" pitchFamily="66" charset="0"/>
              </a:rPr>
              <a:t>5</a:t>
            </a:r>
            <a:r>
              <a:rPr lang="it-IT" sz="2000" dirty="0" smtClean="0">
                <a:solidFill>
                  <a:schemeClr val="bg1"/>
                </a:solidFill>
                <a:latin typeface="Comic Sans MS" pitchFamily="66" charset="0"/>
              </a:rPr>
              <a:t> 10</a:t>
            </a:r>
            <a:r>
              <a:rPr lang="it-IT" sz="2000" baseline="30000" dirty="0" smtClean="0">
                <a:solidFill>
                  <a:schemeClr val="bg1"/>
                </a:solidFill>
                <a:latin typeface="Comic Sans MS" pitchFamily="66" charset="0"/>
              </a:rPr>
              <a:t>-3</a:t>
            </a:r>
            <a:endParaRPr lang="it-IT" sz="21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l">
              <a:spcBef>
                <a:spcPct val="50000"/>
              </a:spcBef>
            </a:pPr>
            <a:endParaRPr lang="it-IT" sz="2000" b="1" baseline="30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528638" y="6332538"/>
            <a:ext cx="2952750" cy="40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80" tIns="45692" rIns="91380" bIns="45692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err="1" smtClean="0">
                <a:solidFill>
                  <a:schemeClr val="bg1"/>
                </a:solidFill>
                <a:latin typeface="Comic Sans MS" pitchFamily="66" charset="0"/>
              </a:rPr>
              <a:t>Summer</a:t>
            </a:r>
            <a:r>
              <a:rPr lang="it-IT" sz="2000" b="1" dirty="0" smtClean="0">
                <a:solidFill>
                  <a:schemeClr val="bg1"/>
                </a:solidFill>
                <a:latin typeface="Comic Sans MS" pitchFamily="66" charset="0"/>
              </a:rPr>
              <a:t>: 34,000</a:t>
            </a:r>
            <a:endParaRPr lang="it-IT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5689600" y="6361113"/>
            <a:ext cx="2952750" cy="40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80" tIns="45692" rIns="91380" bIns="45692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err="1" smtClean="0">
                <a:solidFill>
                  <a:schemeClr val="bg1"/>
                </a:solidFill>
                <a:latin typeface="Comic Sans MS" pitchFamily="66" charset="0"/>
              </a:rPr>
              <a:t>Winter</a:t>
            </a:r>
            <a:r>
              <a:rPr lang="it-IT" sz="2000" b="1" dirty="0" smtClean="0">
                <a:solidFill>
                  <a:schemeClr val="bg1"/>
                </a:solidFill>
                <a:latin typeface="Comic Sans MS" pitchFamily="66" charset="0"/>
              </a:rPr>
              <a:t>: 3000</a:t>
            </a:r>
            <a:endParaRPr lang="it-IT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33125" name="Picture 5" descr="ScreenHunter_04 Ju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8113" y="2574925"/>
            <a:ext cx="1392237" cy="1766888"/>
          </a:xfrm>
          <a:prstGeom prst="rect">
            <a:avLst/>
          </a:prstGeom>
          <a:noFill/>
        </p:spPr>
      </p:pic>
      <p:pic>
        <p:nvPicPr>
          <p:cNvPr id="133126" name="Picture 6" descr="Picc_Mar_Ma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263" y="950913"/>
            <a:ext cx="3354387" cy="543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7" name="Picture 7" descr="Picc_MAr_Min"/>
          <p:cNvPicPr>
            <a:picLocks noChangeAspect="1" noChangeArrowheads="1"/>
          </p:cNvPicPr>
          <p:nvPr/>
        </p:nvPicPr>
        <p:blipFill>
          <a:blip r:embed="rId5" cstate="print"/>
          <a:srcRect b="3851"/>
          <a:stretch>
            <a:fillRect/>
          </a:stretch>
        </p:blipFill>
        <p:spPr bwMode="auto">
          <a:xfrm>
            <a:off x="5554663" y="963613"/>
            <a:ext cx="3354387" cy="543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107950" y="44450"/>
            <a:ext cx="7986713" cy="52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80" tIns="45692" rIns="91380" bIns="45692"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sz="2800" b="1" dirty="0" err="1" smtClean="0">
                <a:solidFill>
                  <a:srgbClr val="FFFF00"/>
                </a:solidFill>
                <a:latin typeface="Comic Sans MS" pitchFamily="66" charset="0"/>
              </a:rPr>
              <a:t>Eastern</a:t>
            </a:r>
            <a:r>
              <a:rPr lang="it-IT" sz="2800" b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it-IT" sz="2800" b="1" dirty="0" err="1" smtClean="0">
                <a:solidFill>
                  <a:srgbClr val="FFFF00"/>
                </a:solidFill>
                <a:latin typeface="Comic Sans MS" pitchFamily="66" charset="0"/>
              </a:rPr>
              <a:t>Sicily</a:t>
            </a:r>
            <a:r>
              <a:rPr lang="it-IT" sz="2800" b="1" dirty="0" smtClean="0">
                <a:solidFill>
                  <a:srgbClr val="FFFF00"/>
                </a:solidFill>
                <a:latin typeface="Comic Sans MS" pitchFamily="66" charset="0"/>
              </a:rPr>
              <a:t> – </a:t>
            </a:r>
            <a:r>
              <a:rPr lang="it-IT" sz="2800" b="1" dirty="0" err="1" smtClean="0">
                <a:solidFill>
                  <a:srgbClr val="FFFF00"/>
                </a:solidFill>
                <a:latin typeface="Comic Sans MS" pitchFamily="66" charset="0"/>
              </a:rPr>
              <a:t>Involved</a:t>
            </a:r>
            <a:r>
              <a:rPr lang="it-IT" sz="2800" b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it-IT" sz="2800" b="1" dirty="0" err="1" smtClean="0">
                <a:solidFill>
                  <a:srgbClr val="FFFF00"/>
                </a:solidFill>
                <a:latin typeface="Comic Sans MS" pitchFamily="66" charset="0"/>
              </a:rPr>
              <a:t>Population</a:t>
            </a:r>
            <a:endParaRPr lang="it-IT" sz="28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3214678" y="642620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Stefano Tinti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107950" y="44450"/>
            <a:ext cx="7797800" cy="52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80" tIns="45692" rIns="91380" bIns="45692"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sz="2800" b="1" dirty="0" err="1" smtClean="0">
                <a:solidFill>
                  <a:srgbClr val="FFFF00"/>
                </a:solidFill>
                <a:latin typeface="Comic Sans MS" pitchFamily="66" charset="0"/>
              </a:rPr>
              <a:t>Eastern</a:t>
            </a:r>
            <a:r>
              <a:rPr lang="it-IT" sz="2800" b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it-IT" sz="2800" b="1" dirty="0" err="1" smtClean="0">
                <a:solidFill>
                  <a:srgbClr val="FFFF00"/>
                </a:solidFill>
                <a:latin typeface="Comic Sans MS" pitchFamily="66" charset="0"/>
              </a:rPr>
              <a:t>Sicily</a:t>
            </a:r>
            <a:r>
              <a:rPr lang="it-IT" sz="2800" b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it-IT" sz="2800" b="1" dirty="0">
                <a:solidFill>
                  <a:srgbClr val="FFFF00"/>
                </a:solidFill>
                <a:latin typeface="Comic Sans MS" pitchFamily="66" charset="0"/>
              </a:rPr>
              <a:t>– </a:t>
            </a:r>
            <a:r>
              <a:rPr lang="it-IT" sz="2800" b="1" dirty="0" err="1" smtClean="0">
                <a:solidFill>
                  <a:srgbClr val="FFFF00"/>
                </a:solidFill>
                <a:latin typeface="Comic Sans MS" pitchFamily="66" charset="0"/>
              </a:rPr>
              <a:t>Involved</a:t>
            </a:r>
            <a:r>
              <a:rPr lang="it-IT" sz="2800" b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it-IT" sz="2800" b="1" dirty="0" err="1" smtClean="0">
                <a:solidFill>
                  <a:srgbClr val="FFFF00"/>
                </a:solidFill>
                <a:latin typeface="Comic Sans MS" pitchFamily="66" charset="0"/>
              </a:rPr>
              <a:t>Population</a:t>
            </a:r>
            <a:endParaRPr lang="it-IT" sz="28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107950" y="549275"/>
            <a:ext cx="6821504" cy="415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80" tIns="45692" rIns="91380" bIns="45692">
            <a:spAutoFit/>
          </a:bodyPr>
          <a:lstStyle/>
          <a:p>
            <a:pPr lvl="0"/>
            <a:r>
              <a:rPr lang="it-IT" sz="2100" b="1" dirty="0" smtClean="0">
                <a:solidFill>
                  <a:schemeClr val="bg1"/>
                </a:solidFill>
                <a:latin typeface="Comic Sans MS" pitchFamily="66" charset="0"/>
              </a:rPr>
              <a:t>“Big </a:t>
            </a:r>
            <a:r>
              <a:rPr lang="it-IT" sz="2100" b="1" dirty="0">
                <a:solidFill>
                  <a:schemeClr val="bg1"/>
                </a:solidFill>
                <a:latin typeface="Comic Sans MS" pitchFamily="66" charset="0"/>
              </a:rPr>
              <a:t>tsunami”- </a:t>
            </a:r>
            <a:r>
              <a:rPr lang="it-IT" sz="2100" b="1" dirty="0" err="1" smtClean="0">
                <a:solidFill>
                  <a:schemeClr val="bg1"/>
                </a:solidFill>
                <a:latin typeface="Comic Sans MS" pitchFamily="66" charset="0"/>
              </a:rPr>
              <a:t>Probability</a:t>
            </a:r>
            <a:r>
              <a:rPr lang="it-IT" sz="2100" b="1" dirty="0" smtClean="0">
                <a:solidFill>
                  <a:schemeClr val="bg1"/>
                </a:solidFill>
                <a:latin typeface="Comic Sans MS" pitchFamily="66" charset="0"/>
              </a:rPr>
              <a:t>: </a:t>
            </a:r>
            <a:r>
              <a:rPr lang="it-IT" sz="2100" dirty="0" smtClean="0">
                <a:solidFill>
                  <a:srgbClr val="FFFFFF"/>
                </a:solidFill>
                <a:latin typeface="Comic Sans MS" pitchFamily="66" charset="0"/>
                <a:sym typeface="Symbol"/>
              </a:rPr>
              <a:t> 1</a:t>
            </a:r>
            <a:r>
              <a:rPr lang="it-IT" sz="2000" dirty="0" smtClean="0">
                <a:solidFill>
                  <a:srgbClr val="FFFFFF"/>
                </a:solidFill>
                <a:latin typeface="Comic Sans MS" pitchFamily="66" charset="0"/>
              </a:rPr>
              <a:t> 10</a:t>
            </a:r>
            <a:r>
              <a:rPr lang="it-IT" sz="2000" baseline="30000" dirty="0" smtClean="0">
                <a:solidFill>
                  <a:srgbClr val="FFFFFF"/>
                </a:solidFill>
                <a:latin typeface="Comic Sans MS" pitchFamily="66" charset="0"/>
              </a:rPr>
              <a:t>-3</a:t>
            </a:r>
            <a:endParaRPr lang="it-IT" sz="2100" dirty="0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395288" y="6237288"/>
            <a:ext cx="2952750" cy="40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80" tIns="45692" rIns="91380" bIns="45692"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sz="2000" b="1" dirty="0" err="1" smtClean="0">
                <a:solidFill>
                  <a:schemeClr val="bg1"/>
                </a:solidFill>
                <a:latin typeface="Comic Sans MS" pitchFamily="66" charset="0"/>
              </a:rPr>
              <a:t>Summer</a:t>
            </a:r>
            <a:r>
              <a:rPr lang="it-IT" sz="2000" b="1" dirty="0" smtClean="0">
                <a:solidFill>
                  <a:schemeClr val="bg1"/>
                </a:solidFill>
                <a:latin typeface="Comic Sans MS" pitchFamily="66" charset="0"/>
              </a:rPr>
              <a:t>: 191,000</a:t>
            </a:r>
            <a:endParaRPr lang="it-IT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5651500" y="6237288"/>
            <a:ext cx="2952750" cy="40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80" tIns="45692" rIns="91380" bIns="45692"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sz="2000" b="1" dirty="0" err="1" smtClean="0">
                <a:solidFill>
                  <a:schemeClr val="bg1"/>
                </a:solidFill>
                <a:latin typeface="Comic Sans MS" pitchFamily="66" charset="0"/>
              </a:rPr>
              <a:t>Winter</a:t>
            </a:r>
            <a:r>
              <a:rPr lang="it-IT" sz="2000" b="1" dirty="0" smtClean="0">
                <a:solidFill>
                  <a:schemeClr val="bg1"/>
                </a:solidFill>
                <a:latin typeface="Comic Sans MS" pitchFamily="66" charset="0"/>
              </a:rPr>
              <a:t>: 163,000</a:t>
            </a:r>
            <a:endParaRPr lang="it-IT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90118" name="Picture 6" descr="ScreenHunter_04 Ju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2501900"/>
            <a:ext cx="1392237" cy="1766888"/>
          </a:xfrm>
          <a:prstGeom prst="rect">
            <a:avLst/>
          </a:prstGeom>
          <a:noFill/>
        </p:spPr>
      </p:pic>
      <p:pic>
        <p:nvPicPr>
          <p:cNvPr id="90119" name="Picture 7" descr="Gra_Mar_M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836613"/>
            <a:ext cx="3352800" cy="5434012"/>
          </a:xfrm>
          <a:prstGeom prst="rect">
            <a:avLst/>
          </a:prstGeom>
          <a:noFill/>
        </p:spPr>
      </p:pic>
      <p:pic>
        <p:nvPicPr>
          <p:cNvPr id="90120" name="Picture 8" descr="Gr_Mar_Max"/>
          <p:cNvPicPr>
            <a:picLocks noChangeAspect="1" noChangeArrowheads="1"/>
          </p:cNvPicPr>
          <p:nvPr/>
        </p:nvPicPr>
        <p:blipFill>
          <a:blip r:embed="rId5" cstate="print"/>
          <a:srcRect l="9332"/>
          <a:stretch>
            <a:fillRect/>
          </a:stretch>
        </p:blipFill>
        <p:spPr bwMode="auto">
          <a:xfrm>
            <a:off x="450850" y="957282"/>
            <a:ext cx="3328988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3214678" y="642620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Stefano Tinti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2"/>
          <p:cNvSpPr txBox="1">
            <a:spLocks noChangeArrowheads="1"/>
          </p:cNvSpPr>
          <p:nvPr/>
        </p:nvSpPr>
        <p:spPr bwMode="auto">
          <a:xfrm>
            <a:off x="107950" y="44450"/>
            <a:ext cx="9036050" cy="58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80" tIns="45692" rIns="91380" bIns="45692"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sz="3200" b="1" dirty="0" err="1" smtClean="0">
                <a:solidFill>
                  <a:srgbClr val="FFFF00"/>
                </a:solidFill>
                <a:latin typeface="Comic Sans MS" pitchFamily="66" charset="0"/>
              </a:rPr>
              <a:t>Southern</a:t>
            </a:r>
            <a:r>
              <a:rPr lang="it-IT" sz="3200" b="1" dirty="0" smtClean="0">
                <a:solidFill>
                  <a:srgbClr val="FFFF00"/>
                </a:solidFill>
                <a:latin typeface="Comic Sans MS" pitchFamily="66" charset="0"/>
              </a:rPr>
              <a:t> Calabria </a:t>
            </a:r>
            <a:r>
              <a:rPr lang="it-IT" sz="3200" b="1" dirty="0">
                <a:solidFill>
                  <a:srgbClr val="FFFF00"/>
                </a:solidFill>
                <a:latin typeface="Comic Sans MS" pitchFamily="66" charset="0"/>
              </a:rPr>
              <a:t>– </a:t>
            </a:r>
            <a:r>
              <a:rPr lang="it-IT" sz="3200" b="1" dirty="0" err="1" smtClean="0">
                <a:solidFill>
                  <a:srgbClr val="FFFF00"/>
                </a:solidFill>
                <a:latin typeface="Comic Sans MS" pitchFamily="66" charset="0"/>
              </a:rPr>
              <a:t>Involved</a:t>
            </a:r>
            <a:r>
              <a:rPr lang="it-IT" sz="3200" b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it-IT" sz="3200" b="1" dirty="0" err="1" smtClean="0">
                <a:solidFill>
                  <a:srgbClr val="FFFF00"/>
                </a:solidFill>
                <a:latin typeface="Comic Sans MS" pitchFamily="66" charset="0"/>
              </a:rPr>
              <a:t>Population</a:t>
            </a:r>
            <a:endParaRPr lang="it-IT" sz="32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5318125" y="587375"/>
            <a:ext cx="3397279" cy="738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80" tIns="45692" rIns="91380" bIns="45692">
            <a:spAutoFit/>
          </a:bodyPr>
          <a:lstStyle/>
          <a:p>
            <a:r>
              <a:rPr lang="it-IT" sz="2100" b="1" dirty="0" smtClean="0">
                <a:solidFill>
                  <a:schemeClr val="bg1"/>
                </a:solidFill>
                <a:latin typeface="Comic Sans MS" pitchFamily="66" charset="0"/>
              </a:rPr>
              <a:t>“Big tsunami</a:t>
            </a:r>
            <a:r>
              <a:rPr lang="it-IT" sz="2100" b="1" dirty="0">
                <a:solidFill>
                  <a:schemeClr val="bg1"/>
                </a:solidFill>
                <a:latin typeface="Comic Sans MS" pitchFamily="66" charset="0"/>
              </a:rPr>
              <a:t>”</a:t>
            </a:r>
          </a:p>
          <a:p>
            <a:r>
              <a:rPr lang="it-IT" sz="2100" dirty="0" err="1" smtClean="0">
                <a:solidFill>
                  <a:schemeClr val="bg1"/>
                </a:solidFill>
                <a:latin typeface="Comic Sans MS" pitchFamily="66" charset="0"/>
              </a:rPr>
              <a:t>P</a:t>
            </a:r>
            <a:r>
              <a:rPr lang="it-IT" sz="2100" b="1" dirty="0" err="1" smtClean="0">
                <a:solidFill>
                  <a:schemeClr val="bg1"/>
                </a:solidFill>
                <a:latin typeface="Comic Sans MS" pitchFamily="66" charset="0"/>
              </a:rPr>
              <a:t>robability</a:t>
            </a:r>
            <a:r>
              <a:rPr lang="it-IT" sz="2100" b="1" dirty="0" smtClean="0">
                <a:solidFill>
                  <a:schemeClr val="bg1"/>
                </a:solidFill>
                <a:latin typeface="Comic Sans MS" pitchFamily="66" charset="0"/>
              </a:rPr>
              <a:t>: </a:t>
            </a:r>
            <a:r>
              <a:rPr lang="it-IT" sz="2100" dirty="0" smtClean="0">
                <a:solidFill>
                  <a:schemeClr val="bg1"/>
                </a:solidFill>
                <a:latin typeface="Comic Sans MS" pitchFamily="66" charset="0"/>
              </a:rPr>
              <a:t>:  </a:t>
            </a:r>
            <a:r>
              <a:rPr lang="it-IT" sz="2100" dirty="0" smtClean="0">
                <a:solidFill>
                  <a:schemeClr val="bg1"/>
                </a:solidFill>
                <a:latin typeface="Comic Sans MS" pitchFamily="66" charset="0"/>
                <a:sym typeface="Symbol"/>
              </a:rPr>
              <a:t> 1</a:t>
            </a:r>
            <a:r>
              <a:rPr lang="it-IT" sz="2000" dirty="0" smtClean="0">
                <a:solidFill>
                  <a:schemeClr val="bg1"/>
                </a:solidFill>
                <a:latin typeface="Comic Sans MS" pitchFamily="66" charset="0"/>
              </a:rPr>
              <a:t> 10</a:t>
            </a:r>
            <a:r>
              <a:rPr lang="it-IT" sz="2000" baseline="30000" dirty="0" smtClean="0">
                <a:solidFill>
                  <a:schemeClr val="bg1"/>
                </a:solidFill>
                <a:latin typeface="Comic Sans MS" pitchFamily="66" charset="0"/>
              </a:rPr>
              <a:t>-3</a:t>
            </a:r>
            <a:endParaRPr lang="it-IT" sz="2100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29033" name="Picture 9" descr="MapVul_PiccMar_Ma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" y="1384300"/>
            <a:ext cx="4337050" cy="4783138"/>
          </a:xfrm>
          <a:prstGeom prst="rect">
            <a:avLst/>
          </a:prstGeom>
          <a:noFill/>
        </p:spPr>
      </p:pic>
      <p:pic>
        <p:nvPicPr>
          <p:cNvPr id="129034" name="Picture 10" descr="MapVul_GrandeMar_Ma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4388" y="1382713"/>
            <a:ext cx="4337050" cy="4783137"/>
          </a:xfrm>
          <a:prstGeom prst="rect">
            <a:avLst/>
          </a:prstGeom>
          <a:noFill/>
        </p:spPr>
      </p:pic>
      <p:sp>
        <p:nvSpPr>
          <p:cNvPr id="129035" name="Text Box 11"/>
          <p:cNvSpPr txBox="1">
            <a:spLocks noChangeArrowheads="1"/>
          </p:cNvSpPr>
          <p:nvPr/>
        </p:nvSpPr>
        <p:spPr bwMode="auto">
          <a:xfrm>
            <a:off x="847725" y="593725"/>
            <a:ext cx="2968625" cy="738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80" tIns="45692" rIns="91380" bIns="45692">
            <a:spAutoFit/>
          </a:bodyPr>
          <a:lstStyle/>
          <a:p>
            <a:r>
              <a:rPr lang="it-IT" sz="2100" b="1" dirty="0" smtClean="0">
                <a:solidFill>
                  <a:schemeClr val="bg1"/>
                </a:solidFill>
                <a:latin typeface="Comic Sans MS" pitchFamily="66" charset="0"/>
              </a:rPr>
              <a:t>“</a:t>
            </a:r>
            <a:r>
              <a:rPr lang="it-IT" sz="2100" b="1" dirty="0" err="1" smtClean="0">
                <a:solidFill>
                  <a:schemeClr val="bg1"/>
                </a:solidFill>
                <a:latin typeface="Comic Sans MS" pitchFamily="66" charset="0"/>
              </a:rPr>
              <a:t>Small</a:t>
            </a:r>
            <a:r>
              <a:rPr lang="it-IT" sz="2100" b="1" dirty="0" smtClean="0">
                <a:solidFill>
                  <a:schemeClr val="bg1"/>
                </a:solidFill>
                <a:latin typeface="Comic Sans MS" pitchFamily="66" charset="0"/>
              </a:rPr>
              <a:t> tsunami</a:t>
            </a:r>
            <a:r>
              <a:rPr lang="it-IT" sz="2100" b="1" dirty="0">
                <a:solidFill>
                  <a:schemeClr val="bg1"/>
                </a:solidFill>
                <a:latin typeface="Comic Sans MS" pitchFamily="66" charset="0"/>
              </a:rPr>
              <a:t>”</a:t>
            </a:r>
          </a:p>
          <a:p>
            <a:r>
              <a:rPr lang="it-IT" sz="2100" b="1" dirty="0" err="1" smtClean="0">
                <a:solidFill>
                  <a:schemeClr val="bg1"/>
                </a:solidFill>
                <a:latin typeface="Comic Sans MS" pitchFamily="66" charset="0"/>
              </a:rPr>
              <a:t>Probability</a:t>
            </a:r>
            <a:r>
              <a:rPr lang="it-IT" sz="2100" b="1" dirty="0" smtClean="0">
                <a:solidFill>
                  <a:schemeClr val="bg1"/>
                </a:solidFill>
                <a:latin typeface="Comic Sans MS" pitchFamily="66" charset="0"/>
              </a:rPr>
              <a:t>:  </a:t>
            </a:r>
            <a:r>
              <a:rPr lang="it-IT" sz="2100" b="1" dirty="0" smtClean="0">
                <a:solidFill>
                  <a:schemeClr val="bg1"/>
                </a:solidFill>
                <a:latin typeface="Comic Sans MS" pitchFamily="66" charset="0"/>
                <a:sym typeface="Symbol"/>
              </a:rPr>
              <a:t> </a:t>
            </a:r>
            <a:r>
              <a:rPr lang="it-IT" sz="2100" b="1" dirty="0" smtClean="0">
                <a:solidFill>
                  <a:schemeClr val="bg1"/>
                </a:solidFill>
                <a:latin typeface="Comic Sans MS" pitchFamily="66" charset="0"/>
              </a:rPr>
              <a:t>5</a:t>
            </a:r>
            <a:r>
              <a:rPr lang="it-IT" sz="2000" dirty="0" smtClean="0">
                <a:solidFill>
                  <a:schemeClr val="bg1"/>
                </a:solidFill>
                <a:latin typeface="Comic Sans MS" pitchFamily="66" charset="0"/>
              </a:rPr>
              <a:t> 10</a:t>
            </a:r>
            <a:r>
              <a:rPr lang="it-IT" sz="2000" baseline="30000" dirty="0" smtClean="0">
                <a:solidFill>
                  <a:schemeClr val="bg1"/>
                </a:solidFill>
                <a:latin typeface="Comic Sans MS" pitchFamily="66" charset="0"/>
              </a:rPr>
              <a:t>-3</a:t>
            </a:r>
            <a:endParaRPr lang="it-IT" sz="21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29038" name="Text Box 14"/>
          <p:cNvSpPr txBox="1">
            <a:spLocks noChangeArrowheads="1"/>
          </p:cNvSpPr>
          <p:nvPr/>
        </p:nvSpPr>
        <p:spPr bwMode="auto">
          <a:xfrm>
            <a:off x="5976968" y="6119813"/>
            <a:ext cx="2952750" cy="707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80" tIns="45692" rIns="91380" bIns="45692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err="1" smtClean="0">
                <a:solidFill>
                  <a:schemeClr val="bg1"/>
                </a:solidFill>
                <a:latin typeface="Comic Sans MS" pitchFamily="66" charset="0"/>
              </a:rPr>
              <a:t>Summer</a:t>
            </a:r>
            <a:r>
              <a:rPr lang="it-IT" sz="2000" b="1" dirty="0" smtClean="0">
                <a:solidFill>
                  <a:schemeClr val="bg1"/>
                </a:solidFill>
                <a:latin typeface="Comic Sans MS" pitchFamily="66" charset="0"/>
              </a:rPr>
              <a:t> 26,000 </a:t>
            </a:r>
            <a:r>
              <a:rPr lang="it-IT" sz="2000" b="1" dirty="0" err="1" smtClean="0">
                <a:solidFill>
                  <a:schemeClr val="bg1"/>
                </a:solidFill>
                <a:latin typeface="Comic Sans MS" pitchFamily="66" charset="0"/>
              </a:rPr>
              <a:t>Winter</a:t>
            </a:r>
            <a:r>
              <a:rPr lang="it-IT" sz="2000" b="1" dirty="0" smtClean="0">
                <a:solidFill>
                  <a:schemeClr val="bg1"/>
                </a:solidFill>
                <a:latin typeface="Comic Sans MS" pitchFamily="66" charset="0"/>
              </a:rPr>
              <a:t>: 24,000 </a:t>
            </a:r>
            <a:endParaRPr lang="it-IT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85786" y="6143644"/>
            <a:ext cx="2071702" cy="707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80" tIns="45692" rIns="91380" bIns="45692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err="1" smtClean="0">
                <a:solidFill>
                  <a:schemeClr val="bg1"/>
                </a:solidFill>
                <a:latin typeface="Comic Sans MS" pitchFamily="66" charset="0"/>
              </a:rPr>
              <a:t>Summer</a:t>
            </a:r>
            <a:r>
              <a:rPr lang="it-IT" sz="2000" b="1" dirty="0" smtClean="0">
                <a:solidFill>
                  <a:schemeClr val="bg1"/>
                </a:solidFill>
                <a:latin typeface="Comic Sans MS" pitchFamily="66" charset="0"/>
              </a:rPr>
              <a:t> 6000 </a:t>
            </a:r>
            <a:r>
              <a:rPr lang="it-IT" sz="2000" b="1" dirty="0" err="1" smtClean="0">
                <a:solidFill>
                  <a:schemeClr val="bg1"/>
                </a:solidFill>
                <a:latin typeface="Comic Sans MS" pitchFamily="66" charset="0"/>
              </a:rPr>
              <a:t>Winter</a:t>
            </a:r>
            <a:r>
              <a:rPr lang="it-IT" sz="2000" b="1" dirty="0" smtClean="0">
                <a:solidFill>
                  <a:schemeClr val="bg1"/>
                </a:solidFill>
                <a:latin typeface="Comic Sans MS" pitchFamily="66" charset="0"/>
              </a:rPr>
              <a:t>: 400 </a:t>
            </a:r>
            <a:endParaRPr lang="it-IT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3357554" y="638175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Stefano Tinti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6163" t="1894" r="2614" b="1262"/>
          <a:stretch>
            <a:fillRect/>
          </a:stretch>
        </p:blipFill>
        <p:spPr bwMode="auto">
          <a:xfrm>
            <a:off x="215900" y="1144588"/>
            <a:ext cx="8820150" cy="502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11188" y="476250"/>
            <a:ext cx="79771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sz="2800" b="1">
                <a:solidFill>
                  <a:schemeClr val="bg1"/>
                </a:solidFill>
              </a:rPr>
              <a:t>Tectonic Setting of the Mediterranean Basin</a:t>
            </a: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663575" y="6189663"/>
            <a:ext cx="199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sz="1800">
                <a:solidFill>
                  <a:schemeClr val="bg1"/>
                </a:solidFill>
              </a:rPr>
              <a:t>Tinti et al., 2005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6732588" y="638175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Stefano Tinti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Text Box 2"/>
          <p:cNvSpPr txBox="1">
            <a:spLocks noChangeArrowheads="1"/>
          </p:cNvSpPr>
          <p:nvPr/>
        </p:nvSpPr>
        <p:spPr bwMode="auto">
          <a:xfrm>
            <a:off x="428596" y="1643050"/>
            <a:ext cx="821533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4400" dirty="0" smtClean="0">
                <a:solidFill>
                  <a:schemeClr val="bg1"/>
                </a:solidFill>
                <a:latin typeface="Comic Sans MS" pitchFamily="66" charset="0"/>
              </a:rPr>
              <a:t>The </a:t>
            </a:r>
            <a:r>
              <a:rPr lang="it-IT" sz="4400" dirty="0" err="1" smtClean="0">
                <a:solidFill>
                  <a:schemeClr val="bg1"/>
                </a:solidFill>
                <a:latin typeface="Comic Sans MS" pitchFamily="66" charset="0"/>
              </a:rPr>
              <a:t>worst</a:t>
            </a:r>
            <a:r>
              <a:rPr lang="it-IT" sz="4400" dirty="0" smtClean="0">
                <a:solidFill>
                  <a:schemeClr val="bg1"/>
                </a:solidFill>
                <a:latin typeface="Comic Sans MS" pitchFamily="66" charset="0"/>
              </a:rPr>
              <a:t> case scenario</a:t>
            </a:r>
          </a:p>
          <a:p>
            <a:pPr algn="ctr"/>
            <a:endParaRPr lang="it-IT" sz="44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it-IT" sz="4400" dirty="0" err="1" smtClean="0">
                <a:solidFill>
                  <a:schemeClr val="bg1"/>
                </a:solidFill>
                <a:latin typeface="Comic Sans MS" pitchFamily="66" charset="0"/>
              </a:rPr>
              <a:t>for</a:t>
            </a:r>
            <a:r>
              <a:rPr lang="it-IT" sz="4400" dirty="0" smtClean="0">
                <a:solidFill>
                  <a:schemeClr val="bg1"/>
                </a:solidFill>
                <a:latin typeface="Comic Sans MS" pitchFamily="66" charset="0"/>
              </a:rPr>
              <a:t> remote </a:t>
            </a:r>
            <a:r>
              <a:rPr lang="it-IT" sz="4400" dirty="0" err="1" smtClean="0">
                <a:solidFill>
                  <a:schemeClr val="bg1"/>
                </a:solidFill>
                <a:latin typeface="Comic Sans MS" pitchFamily="66" charset="0"/>
              </a:rPr>
              <a:t>sources</a:t>
            </a:r>
            <a:endParaRPr lang="it-IT" sz="4400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6732588" y="638175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Stefano Tinti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itec-intensit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85728"/>
            <a:ext cx="7956550" cy="6038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865286" y="5560991"/>
            <a:ext cx="1512887" cy="6397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14348" y="285728"/>
            <a:ext cx="7785100" cy="4213225"/>
            <a:chOff x="385" y="255"/>
            <a:chExt cx="4904" cy="2602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285" y="2620"/>
              <a:ext cx="1389" cy="237"/>
              <a:chOff x="2285" y="2620"/>
              <a:chExt cx="1389" cy="237"/>
            </a:xfrm>
          </p:grpSpPr>
          <p:sp>
            <p:nvSpPr>
              <p:cNvPr id="14344" name="Rectangle 6"/>
              <p:cNvSpPr>
                <a:spLocks noChangeArrowheads="1"/>
              </p:cNvSpPr>
              <p:nvPr/>
            </p:nvSpPr>
            <p:spPr bwMode="auto">
              <a:xfrm rot="-600000">
                <a:off x="2285" y="2670"/>
                <a:ext cx="170" cy="4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45" name="Rectangle 7"/>
              <p:cNvSpPr>
                <a:spLocks noChangeAspect="1" noChangeArrowheads="1"/>
              </p:cNvSpPr>
              <p:nvPr/>
            </p:nvSpPr>
            <p:spPr bwMode="auto">
              <a:xfrm rot="-6000000">
                <a:off x="2934" y="2681"/>
                <a:ext cx="163" cy="41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46" name="Rectangle 8"/>
              <p:cNvSpPr>
                <a:spLocks noChangeAspect="1" noChangeArrowheads="1"/>
              </p:cNvSpPr>
              <p:nvPr/>
            </p:nvSpPr>
            <p:spPr bwMode="auto">
              <a:xfrm rot="-7500000">
                <a:off x="3256" y="2707"/>
                <a:ext cx="213" cy="5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347" name="Rectangle 9"/>
              <p:cNvSpPr>
                <a:spLocks noChangeArrowheads="1"/>
              </p:cNvSpPr>
              <p:nvPr/>
            </p:nvSpPr>
            <p:spPr bwMode="auto">
              <a:xfrm rot="-600000">
                <a:off x="3504" y="2812"/>
                <a:ext cx="170" cy="4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4343" name="Text Box 10"/>
            <p:cNvSpPr txBox="1">
              <a:spLocks noChangeArrowheads="1"/>
            </p:cNvSpPr>
            <p:nvPr/>
          </p:nvSpPr>
          <p:spPr bwMode="auto">
            <a:xfrm>
              <a:off x="385" y="255"/>
              <a:ext cx="4904" cy="2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it-IT" b="1" dirty="0" err="1">
                  <a:solidFill>
                    <a:srgbClr val="0000FF"/>
                  </a:solidFill>
                </a:rPr>
                <a:t>Possible</a:t>
              </a:r>
              <a:r>
                <a:rPr lang="it-IT" b="1" dirty="0">
                  <a:solidFill>
                    <a:srgbClr val="0000FF"/>
                  </a:solidFill>
                </a:rPr>
                <a:t> </a:t>
              </a:r>
              <a:r>
                <a:rPr lang="it-IT" b="1" dirty="0" err="1">
                  <a:solidFill>
                    <a:srgbClr val="0000FF"/>
                  </a:solidFill>
                </a:rPr>
                <a:t>Scenarios</a:t>
              </a:r>
              <a:r>
                <a:rPr lang="it-IT" b="1" dirty="0">
                  <a:solidFill>
                    <a:srgbClr val="0000FF"/>
                  </a:solidFill>
                </a:rPr>
                <a:t> </a:t>
              </a:r>
              <a:r>
                <a:rPr lang="it-IT" b="1" dirty="0" err="1">
                  <a:solidFill>
                    <a:srgbClr val="0000FF"/>
                  </a:solidFill>
                </a:rPr>
                <a:t>of</a:t>
              </a:r>
              <a:r>
                <a:rPr lang="it-IT" b="1" dirty="0">
                  <a:solidFill>
                    <a:srgbClr val="0000FF"/>
                  </a:solidFill>
                </a:rPr>
                <a:t> </a:t>
              </a:r>
              <a:r>
                <a:rPr lang="it-IT" b="1" dirty="0" err="1">
                  <a:solidFill>
                    <a:srgbClr val="0000FF"/>
                  </a:solidFill>
                </a:rPr>
                <a:t>Basin-wide</a:t>
              </a:r>
              <a:r>
                <a:rPr lang="it-IT" b="1" dirty="0">
                  <a:solidFill>
                    <a:srgbClr val="0000FF"/>
                  </a:solidFill>
                </a:rPr>
                <a:t> </a:t>
              </a:r>
              <a:r>
                <a:rPr lang="it-IT" b="1" dirty="0" err="1">
                  <a:solidFill>
                    <a:srgbClr val="0000FF"/>
                  </a:solidFill>
                </a:rPr>
                <a:t>Tsunamis</a:t>
              </a:r>
              <a:r>
                <a:rPr lang="it-IT" b="1" dirty="0">
                  <a:solidFill>
                    <a:srgbClr val="0000FF"/>
                  </a:solidFill>
                  <a:latin typeface="Arial" charset="0"/>
                </a:rPr>
                <a:t> </a:t>
              </a:r>
            </a:p>
          </p:txBody>
        </p:sp>
      </p:grp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6732588" y="638175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Stefano Tinti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106363" y="0"/>
            <a:ext cx="8180387" cy="439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1" tIns="56815" rIns="81631" bIns="40816"/>
          <a:lstStyle/>
          <a:p>
            <a:pPr defTabSz="414338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  <a:tab pos="5251450" algn="l"/>
                <a:tab pos="5908675" algn="l"/>
                <a:tab pos="6564313" algn="l"/>
              </a:tabLst>
            </a:pP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Tsunami Induced by a Western Hellenic Arc source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6975" y="1211263"/>
            <a:ext cx="2830513" cy="286861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lIns="81631" tIns="55215" rIns="81631" bIns="40816"/>
          <a:lstStyle/>
          <a:p>
            <a:pPr defTabSz="41468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  <a:defRPr/>
            </a:pPr>
            <a:r>
              <a:rPr lang="en-US" sz="1600" dirty="0">
                <a:solidFill>
                  <a:schemeClr val="bg1"/>
                </a:solidFill>
                <a:latin typeface="Arial" charset="0"/>
              </a:rPr>
              <a:t>Fault parameters (Mw = 8.3):</a:t>
            </a:r>
          </a:p>
          <a:p>
            <a:pPr defTabSz="41468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  <a:defRPr/>
            </a:pPr>
            <a:endParaRPr lang="en-US" sz="1600" dirty="0">
              <a:solidFill>
                <a:schemeClr val="bg1"/>
              </a:solidFill>
              <a:latin typeface="Arial" charset="0"/>
            </a:endParaRPr>
          </a:p>
          <a:p>
            <a:pPr defTabSz="41468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  <a:defRPr/>
            </a:pPr>
            <a:r>
              <a:rPr lang="en-US" sz="1600" u="sng" dirty="0">
                <a:solidFill>
                  <a:schemeClr val="bg1"/>
                </a:solidFill>
                <a:latin typeface="Arial" charset="0"/>
              </a:rPr>
              <a:t>Northern Segment </a:t>
            </a:r>
          </a:p>
          <a:p>
            <a:pPr defTabSz="41468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  <a:defRPr/>
            </a:pPr>
            <a:r>
              <a:rPr lang="en-US" sz="1600" dirty="0">
                <a:solidFill>
                  <a:schemeClr val="bg1"/>
                </a:solidFill>
                <a:latin typeface="Arial" charset="0"/>
              </a:rPr>
              <a:t>Length = 206 km</a:t>
            </a:r>
          </a:p>
          <a:p>
            <a:pPr defTabSz="41468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  <a:defRPr/>
            </a:pPr>
            <a:r>
              <a:rPr lang="en-US" sz="1600" dirty="0">
                <a:solidFill>
                  <a:schemeClr val="bg1"/>
                </a:solidFill>
                <a:latin typeface="Arial" charset="0"/>
              </a:rPr>
              <a:t>Width = 38 km</a:t>
            </a:r>
          </a:p>
          <a:p>
            <a:pPr defTabSz="41468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  <a:defRPr/>
            </a:pPr>
            <a:r>
              <a:rPr lang="en-US" sz="1600" dirty="0">
                <a:solidFill>
                  <a:schemeClr val="bg1"/>
                </a:solidFill>
                <a:latin typeface="Arial" charset="0"/>
              </a:rPr>
              <a:t>Strike = 326°</a:t>
            </a:r>
          </a:p>
          <a:p>
            <a:pPr defTabSz="41468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  <a:defRPr/>
            </a:pPr>
            <a:r>
              <a:rPr lang="en-US" sz="1600" dirty="0">
                <a:solidFill>
                  <a:schemeClr val="bg1"/>
                </a:solidFill>
                <a:latin typeface="Arial" charset="0"/>
              </a:rPr>
              <a:t>Dip = 20°</a:t>
            </a:r>
          </a:p>
          <a:p>
            <a:pPr defTabSz="41468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  <a:defRPr/>
            </a:pPr>
            <a:r>
              <a:rPr lang="en-US" sz="1600" dirty="0">
                <a:solidFill>
                  <a:schemeClr val="bg1"/>
                </a:solidFill>
                <a:latin typeface="Arial" charset="0"/>
              </a:rPr>
              <a:t>Rake = 90°</a:t>
            </a:r>
          </a:p>
          <a:p>
            <a:pPr defTabSz="41468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  <a:defRPr/>
            </a:pPr>
            <a:r>
              <a:rPr lang="en-US" sz="1600" dirty="0">
                <a:solidFill>
                  <a:schemeClr val="bg1"/>
                </a:solidFill>
                <a:latin typeface="Arial" charset="0"/>
              </a:rPr>
              <a:t>Slip = 10 m</a:t>
            </a:r>
          </a:p>
          <a:p>
            <a:pPr defTabSz="41468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  <a:defRPr/>
            </a:pPr>
            <a:r>
              <a:rPr lang="en-US" sz="1600" dirty="0">
                <a:solidFill>
                  <a:schemeClr val="bg1"/>
                </a:solidFill>
                <a:latin typeface="Arial" charset="0"/>
              </a:rPr>
              <a:t>Depth = 1 km</a:t>
            </a:r>
          </a:p>
          <a:p>
            <a:pPr defTabSz="41468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  <a:defRPr/>
            </a:pPr>
            <a:endParaRPr lang="en-US" sz="1600" dirty="0">
              <a:solidFill>
                <a:schemeClr val="bg1"/>
              </a:solidFill>
              <a:latin typeface="Arial" charset="0"/>
            </a:endParaRPr>
          </a:p>
          <a:p>
            <a:pPr defTabSz="41468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  <a:defRPr/>
            </a:pPr>
            <a:endParaRPr lang="en-US" sz="16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1406" y="5632473"/>
            <a:ext cx="4146550" cy="101123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lIns="81631" tIns="55215" rIns="81631" bIns="40816"/>
          <a:lstStyle/>
          <a:p>
            <a:pPr algn="just" defTabSz="41468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</a:tabLst>
              <a:defRPr/>
            </a:pPr>
            <a:r>
              <a:rPr lang="en-US" sz="1600" dirty="0">
                <a:solidFill>
                  <a:schemeClr val="bg1"/>
                </a:solidFill>
                <a:latin typeface="Arial" charset="0"/>
              </a:rPr>
              <a:t>Simulations performed with the tsunami code UBO-TSUFD developed and maintained by the Tsunami Research Team of the University of Bologna.  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143372" y="1304912"/>
            <a:ext cx="4429156" cy="33813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lIns="81631" tIns="56815" rIns="81631" bIns="40816"/>
          <a:lstStyle/>
          <a:p>
            <a:pPr defTabSz="41468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</a:tabLst>
              <a:defRPr/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Co-seismic  Earth -Surface Vertical Displacement</a:t>
            </a:r>
            <a:endParaRPr lang="en-US" sz="16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609717" y="2471746"/>
            <a:ext cx="1890713" cy="21717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lIns="81631" tIns="55215" rIns="81631" bIns="40816"/>
          <a:lstStyle/>
          <a:p>
            <a:pPr defTabSz="41468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</a:tabLst>
              <a:defRPr/>
            </a:pPr>
            <a:r>
              <a:rPr lang="en-US" sz="1600" u="sng" dirty="0">
                <a:solidFill>
                  <a:schemeClr val="bg1"/>
                </a:solidFill>
                <a:latin typeface="Arial" charset="0"/>
              </a:rPr>
              <a:t>Southern Segment</a:t>
            </a:r>
          </a:p>
          <a:p>
            <a:pPr defTabSz="41468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</a:tabLst>
              <a:defRPr/>
            </a:pPr>
            <a:r>
              <a:rPr lang="en-US" sz="1600" dirty="0">
                <a:solidFill>
                  <a:schemeClr val="bg1"/>
                </a:solidFill>
                <a:latin typeface="Arial" charset="0"/>
              </a:rPr>
              <a:t>Length = 233 km</a:t>
            </a:r>
          </a:p>
          <a:p>
            <a:pPr defTabSz="41468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</a:tabLst>
              <a:defRPr/>
            </a:pPr>
            <a:r>
              <a:rPr lang="en-US" sz="1600" dirty="0">
                <a:solidFill>
                  <a:schemeClr val="bg1"/>
                </a:solidFill>
                <a:latin typeface="Arial" charset="0"/>
              </a:rPr>
              <a:t>Width = 38 km</a:t>
            </a:r>
          </a:p>
          <a:p>
            <a:pPr defTabSz="41468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</a:tabLst>
              <a:defRPr/>
            </a:pPr>
            <a:r>
              <a:rPr lang="en-US" sz="1600" dirty="0">
                <a:solidFill>
                  <a:schemeClr val="bg1"/>
                </a:solidFill>
                <a:latin typeface="Arial" charset="0"/>
              </a:rPr>
              <a:t>Strike = 312°</a:t>
            </a:r>
          </a:p>
          <a:p>
            <a:pPr defTabSz="41468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</a:tabLst>
              <a:defRPr/>
            </a:pPr>
            <a:r>
              <a:rPr lang="en-US" sz="1600" dirty="0">
                <a:solidFill>
                  <a:schemeClr val="bg1"/>
                </a:solidFill>
                <a:latin typeface="Arial" charset="0"/>
              </a:rPr>
              <a:t>Dip = 20°</a:t>
            </a:r>
          </a:p>
          <a:p>
            <a:pPr defTabSz="41468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</a:tabLst>
              <a:defRPr/>
            </a:pPr>
            <a:r>
              <a:rPr lang="en-US" sz="1600" dirty="0">
                <a:solidFill>
                  <a:schemeClr val="bg1"/>
                </a:solidFill>
                <a:latin typeface="Arial" charset="0"/>
              </a:rPr>
              <a:t>Rake = 90°</a:t>
            </a:r>
          </a:p>
          <a:p>
            <a:pPr defTabSz="41468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</a:tabLst>
              <a:defRPr/>
            </a:pPr>
            <a:r>
              <a:rPr lang="en-US" sz="1600" dirty="0">
                <a:solidFill>
                  <a:schemeClr val="bg1"/>
                </a:solidFill>
                <a:latin typeface="Arial" charset="0"/>
              </a:rPr>
              <a:t>Slip = 10 m</a:t>
            </a:r>
          </a:p>
          <a:p>
            <a:pPr defTabSz="41468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</a:tabLst>
              <a:defRPr/>
            </a:pPr>
            <a:r>
              <a:rPr lang="en-US" sz="1600" dirty="0">
                <a:solidFill>
                  <a:schemeClr val="bg1"/>
                </a:solidFill>
                <a:latin typeface="Arial" charset="0"/>
              </a:rPr>
              <a:t>Depth = 1 km</a:t>
            </a:r>
          </a:p>
          <a:p>
            <a:pPr defTabSz="41468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</a:tabLst>
              <a:defRPr/>
            </a:pPr>
            <a:endParaRPr lang="en-US" sz="16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1708150"/>
            <a:ext cx="5486400" cy="3859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6732588" y="638175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Roberto Tonini</a:t>
            </a:r>
            <a:endParaRPr lang="it-IT" sz="24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08000" y="100811"/>
            <a:ext cx="2535174" cy="3384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6821" rIns="81639" bIns="40820"/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2400" b="1" dirty="0">
                <a:solidFill>
                  <a:schemeClr val="bg1"/>
                </a:solidFill>
                <a:latin typeface="Comic Sans MS" pitchFamily="66" charset="0"/>
              </a:rPr>
              <a:t>Computational Grids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928670"/>
            <a:ext cx="5106240" cy="41303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7360" y="1036909"/>
            <a:ext cx="3227040" cy="4977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2" name="Gruppo 13"/>
          <p:cNvGrpSpPr/>
          <p:nvPr/>
        </p:nvGrpSpPr>
        <p:grpSpPr>
          <a:xfrm>
            <a:off x="428596" y="5187221"/>
            <a:ext cx="2657082" cy="1670779"/>
            <a:chOff x="414720" y="829527"/>
            <a:chExt cx="2657082" cy="1670779"/>
          </a:xfrm>
        </p:grpSpPr>
        <p:sp>
          <p:nvSpPr>
            <p:cNvPr id="4101" name="Rectangle 5"/>
            <p:cNvSpPr>
              <a:spLocks noChangeArrowheads="1"/>
            </p:cNvSpPr>
            <p:nvPr/>
          </p:nvSpPr>
          <p:spPr bwMode="auto">
            <a:xfrm>
              <a:off x="414720" y="829527"/>
              <a:ext cx="2657082" cy="152790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/>
            <a:lstStyle/>
            <a:p>
              <a:endParaRPr lang="it-IT"/>
            </a:p>
          </p:txBody>
        </p:sp>
        <p:sp>
          <p:nvSpPr>
            <p:cNvPr id="4102" name="Text Box 6"/>
            <p:cNvSpPr txBox="1">
              <a:spLocks noChangeArrowheads="1"/>
            </p:cNvSpPr>
            <p:nvPr/>
          </p:nvSpPr>
          <p:spPr bwMode="auto">
            <a:xfrm>
              <a:off x="414720" y="829528"/>
              <a:ext cx="2585644" cy="167077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/>
            <a:lstStyle/>
            <a:p>
              <a:pPr>
                <a:tabLst>
                  <a:tab pos="656650" algn="l"/>
                  <a:tab pos="1313299" algn="l"/>
                  <a:tab pos="1969949" algn="l"/>
                </a:tabLst>
              </a:pPr>
              <a:r>
                <a:rPr lang="en-US" b="1" dirty="0">
                  <a:solidFill>
                    <a:srgbClr val="000000"/>
                  </a:solidFill>
                  <a:latin typeface="Comic Sans MS" pitchFamily="66" charset="0"/>
                </a:rPr>
                <a:t>Grid 1 step = 3000 m</a:t>
              </a:r>
            </a:p>
            <a:p>
              <a:pPr>
                <a:tabLst>
                  <a:tab pos="656650" algn="l"/>
                  <a:tab pos="1313299" algn="l"/>
                  <a:tab pos="1969949" algn="l"/>
                </a:tabLst>
              </a:pPr>
              <a:r>
                <a:rPr lang="en-US" b="1" dirty="0">
                  <a:solidFill>
                    <a:srgbClr val="00FF00"/>
                  </a:solidFill>
                  <a:latin typeface="Comic Sans MS" pitchFamily="66" charset="0"/>
                </a:rPr>
                <a:t>Grid 2 step = 1000 m</a:t>
              </a:r>
            </a:p>
            <a:p>
              <a:pPr>
                <a:tabLst>
                  <a:tab pos="656650" algn="l"/>
                  <a:tab pos="1313299" algn="l"/>
                  <a:tab pos="1969949" algn="l"/>
                </a:tabLst>
              </a:pPr>
              <a:r>
                <a:rPr lang="en-US" b="1" dirty="0">
                  <a:solidFill>
                    <a:srgbClr val="FF0000"/>
                  </a:solidFill>
                  <a:latin typeface="Comic Sans MS" pitchFamily="66" charset="0"/>
                </a:rPr>
                <a:t>Grid 3 step = </a:t>
              </a:r>
              <a:r>
                <a:rPr lang="en-US" b="1" dirty="0" smtClean="0">
                  <a:solidFill>
                    <a:srgbClr val="FF0000"/>
                  </a:solidFill>
                  <a:latin typeface="Comic Sans MS" pitchFamily="66" charset="0"/>
                </a:rPr>
                <a:t> 200 </a:t>
              </a:r>
              <a:r>
                <a:rPr lang="en-US" b="1" dirty="0">
                  <a:solidFill>
                    <a:srgbClr val="FF0000"/>
                  </a:solidFill>
                  <a:latin typeface="Comic Sans MS" pitchFamily="66" charset="0"/>
                </a:rPr>
                <a:t>m</a:t>
              </a:r>
            </a:p>
            <a:p>
              <a:pPr>
                <a:tabLst>
                  <a:tab pos="656650" algn="l"/>
                  <a:tab pos="1313299" algn="l"/>
                  <a:tab pos="1969949" algn="l"/>
                </a:tabLst>
              </a:pPr>
              <a:r>
                <a:rPr lang="en-US" b="1" dirty="0">
                  <a:solidFill>
                    <a:srgbClr val="FFFF00"/>
                  </a:solidFill>
                  <a:latin typeface="Comic Sans MS" pitchFamily="66" charset="0"/>
                </a:rPr>
                <a:t>Grid 4 step = </a:t>
              </a:r>
              <a:r>
                <a:rPr lang="en-US" b="1" dirty="0" smtClean="0">
                  <a:solidFill>
                    <a:srgbClr val="FFFF00"/>
                  </a:solidFill>
                  <a:latin typeface="Comic Sans MS" pitchFamily="66" charset="0"/>
                </a:rPr>
                <a:t>  </a:t>
              </a:r>
              <a:r>
                <a:rPr lang="en-US" b="1" dirty="0">
                  <a:solidFill>
                    <a:srgbClr val="FFFF00"/>
                  </a:solidFill>
                  <a:latin typeface="Comic Sans MS" pitchFamily="66" charset="0"/>
                </a:rPr>
                <a:t>40 m</a:t>
              </a:r>
            </a:p>
            <a:p>
              <a:pPr>
                <a:tabLst>
                  <a:tab pos="656650" algn="l"/>
                  <a:tab pos="1313299" algn="l"/>
                  <a:tab pos="1969949" algn="l"/>
                </a:tabLst>
              </a:pPr>
              <a:r>
                <a:rPr lang="en-US" b="1" dirty="0">
                  <a:solidFill>
                    <a:srgbClr val="800080"/>
                  </a:solidFill>
                  <a:latin typeface="Comic Sans MS" pitchFamily="66" charset="0"/>
                </a:rPr>
                <a:t>Grid 5 step =  </a:t>
              </a:r>
              <a:r>
                <a:rPr lang="en-US" b="1" dirty="0" smtClean="0">
                  <a:solidFill>
                    <a:srgbClr val="800080"/>
                  </a:solidFill>
                  <a:latin typeface="Comic Sans MS" pitchFamily="66" charset="0"/>
                </a:rPr>
                <a:t>  </a:t>
              </a:r>
              <a:r>
                <a:rPr lang="en-US" b="1" dirty="0">
                  <a:solidFill>
                    <a:srgbClr val="800080"/>
                  </a:solidFill>
                  <a:latin typeface="Comic Sans MS" pitchFamily="66" charset="0"/>
                </a:rPr>
                <a:t>8 m</a:t>
              </a:r>
            </a:p>
          </p:txBody>
        </p:sp>
      </p:grp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214282" y="1000108"/>
            <a:ext cx="928694" cy="370891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</a:rPr>
              <a:t>Grid 1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428728" y="3929066"/>
            <a:ext cx="857256" cy="35719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FF00"/>
                </a:solidFill>
              </a:rPr>
              <a:t>Grid </a:t>
            </a:r>
            <a:r>
              <a:rPr lang="en-US" b="1" dirty="0" smtClean="0">
                <a:solidFill>
                  <a:srgbClr val="00FF00"/>
                </a:solidFill>
              </a:rPr>
              <a:t>2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1428728" y="2928934"/>
            <a:ext cx="928694" cy="35719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FF0000"/>
                </a:solidFill>
              </a:rPr>
              <a:t>Grid </a:t>
            </a:r>
            <a:r>
              <a:rPr lang="en-US" b="1" dirty="0" smtClean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6428160" y="4357694"/>
            <a:ext cx="929922" cy="35718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FFFF00"/>
                </a:solidFill>
              </a:rPr>
              <a:t>Grid 4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5908320" y="4786322"/>
            <a:ext cx="806819" cy="35719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800080"/>
                </a:solidFill>
              </a:rPr>
              <a:t>Grid 5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715008" y="1142984"/>
            <a:ext cx="928694" cy="35719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FF0000"/>
                </a:solidFill>
              </a:rPr>
              <a:t>Grid 3</a:t>
            </a: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732588" y="638175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Roberto Tonini</a:t>
            </a:r>
            <a:endParaRPr lang="it-IT" sz="24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06560" y="100811"/>
            <a:ext cx="4124160" cy="3384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68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2400" b="1" dirty="0">
                <a:solidFill>
                  <a:schemeClr val="bg1"/>
                </a:solidFill>
                <a:latin typeface="Comic Sans MS" pitchFamily="66" charset="0"/>
              </a:rPr>
              <a:t>Snapshots of Tsunami Elevation Fields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2918"/>
            <a:ext cx="7830720" cy="58066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6732588" y="638175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Roberto Tonini</a:t>
            </a:r>
            <a:endParaRPr lang="it-IT" sz="24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06560" y="100810"/>
            <a:ext cx="5394134" cy="97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68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b="1" dirty="0">
                <a:solidFill>
                  <a:schemeClr val="bg1"/>
                </a:solidFill>
                <a:latin typeface="Comic Sans MS" pitchFamily="66" charset="0"/>
              </a:rPr>
              <a:t>Maximum and minimum elevation 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fields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in 2 hours simulation time</a:t>
            </a:r>
            <a:endParaRPr lang="en-US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714356"/>
            <a:ext cx="4204800" cy="58066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357430"/>
            <a:ext cx="4147200" cy="256346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6" name="Gruppo 13"/>
          <p:cNvGrpSpPr/>
          <p:nvPr/>
        </p:nvGrpSpPr>
        <p:grpSpPr>
          <a:xfrm>
            <a:off x="357158" y="4929198"/>
            <a:ext cx="3071834" cy="384919"/>
            <a:chOff x="414720" y="829527"/>
            <a:chExt cx="2657082" cy="1670779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414720" y="829527"/>
              <a:ext cx="2657082" cy="152790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/>
            <a:lstStyle/>
            <a:p>
              <a:endParaRPr lang="it-IT"/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414720" y="829528"/>
              <a:ext cx="2585644" cy="167077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/>
            <a:lstStyle/>
            <a:p>
              <a:pPr>
                <a:tabLst>
                  <a:tab pos="656650" algn="l"/>
                  <a:tab pos="1313299" algn="l"/>
                  <a:tab pos="1969949" algn="l"/>
                </a:tabLst>
              </a:pPr>
              <a:r>
                <a:rPr lang="en-US" b="1" dirty="0" smtClean="0">
                  <a:solidFill>
                    <a:srgbClr val="800080"/>
                  </a:solidFill>
                  <a:latin typeface="Comic Sans MS" pitchFamily="66" charset="0"/>
                </a:rPr>
                <a:t>Grid 5: Catania </a:t>
              </a:r>
              <a:r>
                <a:rPr lang="en-US" b="1" dirty="0" err="1" smtClean="0">
                  <a:solidFill>
                    <a:srgbClr val="800080"/>
                  </a:solidFill>
                  <a:latin typeface="Comic Sans MS" pitchFamily="66" charset="0"/>
                </a:rPr>
                <a:t>Harbour</a:t>
              </a:r>
              <a:endParaRPr lang="en-US" b="1" dirty="0">
                <a:solidFill>
                  <a:srgbClr val="800080"/>
                </a:solidFill>
                <a:latin typeface="Comic Sans MS" pitchFamily="66" charset="0"/>
              </a:endParaRPr>
            </a:p>
          </p:txBody>
        </p:sp>
      </p:grp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0" y="642620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Roberto Tonini</a:t>
            </a:r>
            <a:endParaRPr lang="it-IT" sz="24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214282" y="571480"/>
            <a:ext cx="3643338" cy="25717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4000" b="1" dirty="0" smtClean="0">
                <a:solidFill>
                  <a:schemeClr val="bg1"/>
                </a:solidFill>
                <a:latin typeface="Comic Sans MS" pitchFamily="66" charset="0"/>
              </a:rPr>
              <a:t>Flooding Map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4000" b="1" dirty="0" smtClean="0">
                <a:solidFill>
                  <a:schemeClr val="bg1"/>
                </a:solidFill>
                <a:latin typeface="Comic Sans MS" pitchFamily="66" charset="0"/>
              </a:rPr>
              <a:t>for the Catania </a:t>
            </a:r>
            <a:r>
              <a:rPr lang="en-US" sz="4000" b="1" dirty="0" err="1" smtClean="0">
                <a:solidFill>
                  <a:schemeClr val="bg1"/>
                </a:solidFill>
                <a:latin typeface="Comic Sans MS" pitchFamily="66" charset="0"/>
              </a:rPr>
              <a:t>harbour</a:t>
            </a:r>
            <a:r>
              <a:rPr lang="en-US" sz="4000" b="1" dirty="0" smtClean="0">
                <a:solidFill>
                  <a:schemeClr val="bg1"/>
                </a:solidFill>
                <a:latin typeface="Comic Sans MS" pitchFamily="66" charset="0"/>
              </a:rPr>
              <a:t> zone</a:t>
            </a:r>
            <a:endParaRPr lang="en-US" sz="4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6401" y="580382"/>
            <a:ext cx="4068000" cy="58484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0" y="642620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Roberto Tonini</a:t>
            </a:r>
            <a:endParaRPr lang="it-IT" sz="24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Text Box 2"/>
          <p:cNvSpPr txBox="1">
            <a:spLocks noChangeArrowheads="1"/>
          </p:cNvSpPr>
          <p:nvPr/>
        </p:nvSpPr>
        <p:spPr bwMode="auto">
          <a:xfrm>
            <a:off x="428596" y="1643050"/>
            <a:ext cx="821533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4000" dirty="0" err="1" smtClean="0">
                <a:solidFill>
                  <a:schemeClr val="bg1"/>
                </a:solidFill>
                <a:latin typeface="Comic Sans MS" pitchFamily="66" charset="0"/>
              </a:rPr>
              <a:t>Example</a:t>
            </a:r>
            <a:r>
              <a:rPr lang="it-IT" sz="40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  <a:latin typeface="Comic Sans MS" pitchFamily="66" charset="0"/>
              </a:rPr>
              <a:t>of</a:t>
            </a:r>
            <a:r>
              <a:rPr lang="it-IT" sz="4000" dirty="0" smtClean="0">
                <a:solidFill>
                  <a:schemeClr val="bg1"/>
                </a:solidFill>
                <a:latin typeface="Comic Sans MS" pitchFamily="66" charset="0"/>
              </a:rPr>
              <a:t> a </a:t>
            </a:r>
            <a:r>
              <a:rPr lang="it-IT" sz="4000" dirty="0" err="1" smtClean="0">
                <a:solidFill>
                  <a:schemeClr val="bg1"/>
                </a:solidFill>
                <a:latin typeface="Comic Sans MS" pitchFamily="66" charset="0"/>
              </a:rPr>
              <a:t>preliminary</a:t>
            </a:r>
            <a:r>
              <a:rPr lang="it-IT" sz="40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  <a:latin typeface="Comic Sans MS" pitchFamily="66" charset="0"/>
              </a:rPr>
              <a:t>vulnerability</a:t>
            </a:r>
            <a:r>
              <a:rPr lang="it-IT" sz="4000" dirty="0" smtClean="0">
                <a:solidFill>
                  <a:schemeClr val="bg1"/>
                </a:solidFill>
                <a:latin typeface="Comic Sans MS" pitchFamily="66" charset="0"/>
              </a:rPr>
              <a:t> and </a:t>
            </a:r>
            <a:r>
              <a:rPr lang="it-IT" sz="4000" dirty="0" err="1" smtClean="0">
                <a:solidFill>
                  <a:schemeClr val="bg1"/>
                </a:solidFill>
                <a:latin typeface="Comic Sans MS" pitchFamily="66" charset="0"/>
              </a:rPr>
              <a:t>risk</a:t>
            </a:r>
            <a:r>
              <a:rPr lang="it-IT" sz="40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  <a:latin typeface="Comic Sans MS" pitchFamily="66" charset="0"/>
              </a:rPr>
              <a:t>analysis</a:t>
            </a:r>
            <a:r>
              <a:rPr lang="it-IT" sz="40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  <a:latin typeface="Comic Sans MS" pitchFamily="66" charset="0"/>
              </a:rPr>
              <a:t>applied</a:t>
            </a:r>
            <a:r>
              <a:rPr lang="it-IT" sz="40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  <a:latin typeface="Comic Sans MS" pitchFamily="66" charset="0"/>
              </a:rPr>
              <a:t>to</a:t>
            </a:r>
            <a:r>
              <a:rPr lang="it-IT" sz="40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  <a:latin typeface="Comic Sans MS" pitchFamily="66" charset="0"/>
              </a:rPr>
              <a:t>buildings</a:t>
            </a:r>
            <a:r>
              <a:rPr lang="it-IT" sz="4000" dirty="0" smtClean="0">
                <a:solidFill>
                  <a:schemeClr val="bg1"/>
                </a:solidFill>
                <a:latin typeface="Comic Sans MS" pitchFamily="66" charset="0"/>
              </a:rPr>
              <a:t> in Catania</a:t>
            </a:r>
          </a:p>
          <a:p>
            <a:pPr algn="ctr"/>
            <a:endParaRPr lang="it-IT" sz="40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it-IT" sz="4000" dirty="0" smtClean="0">
                <a:solidFill>
                  <a:schemeClr val="bg1"/>
                </a:solidFill>
                <a:latin typeface="Comic Sans MS" pitchFamily="66" charset="0"/>
              </a:rPr>
              <a:t>Project SCHEMA</a:t>
            </a:r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6767513" y="642620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Stefano Tinti</a:t>
            </a:r>
            <a:endParaRPr lang="it-IT" sz="24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42875" y="71438"/>
            <a:ext cx="6948488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43200" bIns="38088" anchor="ctr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SCHEMA Table of Building Types</a:t>
            </a:r>
            <a:endParaRPr lang="fr-FR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aphicFrame>
        <p:nvGraphicFramePr>
          <p:cNvPr id="106583" name="Group 87"/>
          <p:cNvGraphicFramePr>
            <a:graphicFrameLocks noGrp="1"/>
          </p:cNvGraphicFramePr>
          <p:nvPr/>
        </p:nvGraphicFramePr>
        <p:xfrm>
          <a:off x="57150" y="695325"/>
          <a:ext cx="9029700" cy="5741036"/>
        </p:xfrm>
        <a:graphic>
          <a:graphicData uri="http://schemas.openxmlformats.org/drawingml/2006/table">
            <a:tbl>
              <a:tblPr/>
              <a:tblGrid>
                <a:gridCol w="685800"/>
                <a:gridCol w="2090738"/>
                <a:gridCol w="1325562"/>
                <a:gridCol w="2051050"/>
                <a:gridCol w="1536700"/>
                <a:gridCol w="1339850"/>
              </a:tblGrid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Class</a:t>
                      </a:r>
                      <a:endParaRPr kumimoji="0" lang="en-GB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Building types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Height and storeys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detection on space imagery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(visual recognition on optical images).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Other criteria for local context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Class correspondence with other work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</a:t>
                      </a:r>
                      <a:endParaRPr kumimoji="0" lang="en-GB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Wooden, timber, </a:t>
                      </a:r>
                      <a:endParaRPr kumimoji="0" lang="en-GB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Beach or sae front light constructions </a:t>
                      </a:r>
                      <a:endParaRPr kumimoji="0" lang="en-GB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Individual, 1 storey,</a:t>
                      </a:r>
                      <a:endParaRPr kumimoji="0" lang="en-GB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Rarely 2 storeys for beach constructions</a:t>
                      </a:r>
                      <a:endParaRPr kumimoji="0" lang="en-GB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Flats roof, steel sheets</a:t>
                      </a:r>
                      <a:endParaRPr kumimoji="0" lang="en-GB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Small to very small surfaces</a:t>
                      </a:r>
                      <a:endParaRPr kumimoji="0" lang="en-GB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Extended surfaces in case of beach activities (restaurants, clubs)</a:t>
                      </a:r>
                      <a:endParaRPr kumimoji="0" lang="en-GB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Flat roof</a:t>
                      </a:r>
                      <a:endParaRPr kumimoji="0" lang="en-GB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Isolated of close to each other, on beaches or coast </a:t>
                      </a:r>
                      <a:r>
                        <a:rPr kumimoji="0" lang="en-GB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berms</a:t>
                      </a: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, can have parking behind</a:t>
                      </a:r>
                      <a:endParaRPr kumimoji="0" lang="en-GB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Class A Leone 2006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6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Brick not reinforced, cement mortar walls,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Fieldstone, masonry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 or 2 storeys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Flat or slope roofs, steel roofs, 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No chimneys in general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Little extension or surface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Small garden in front or around</a:t>
                      </a:r>
                      <a:endParaRPr kumimoji="0" lang="en-GB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Class B Leone 2006</a:t>
                      </a:r>
                      <a:endParaRPr kumimoji="0" lang="en-GB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C1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Brick with reinforced column and masonry filling, in general individual buildings, villas</a:t>
                      </a:r>
                      <a:endParaRPr kumimoji="0" lang="en-GB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 or 2 storeys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Tiles or slates, flat roof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Rectangular or square or more complex but small surface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Class C Leone 2006</a:t>
                      </a:r>
                      <a:endParaRPr kumimoji="0" lang="en-GB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C2</a:t>
                      </a:r>
                      <a:endParaRPr kumimoji="0" lang="en-GB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Old industrial and residential buildings, walls made of lava blocks alternating with clay bricks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 to 3 storeys</a:t>
                      </a:r>
                      <a:endParaRPr kumimoji="0" lang="en-GB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Collective building</a:t>
                      </a:r>
                      <a:endParaRPr kumimoji="0" lang="en-GB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Not possible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Garden and swimming pools</a:t>
                      </a:r>
                      <a:endParaRPr kumimoji="0" lang="en-GB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Class C Leone 2006</a:t>
                      </a:r>
                      <a:endParaRPr kumimoji="0" lang="en-GB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Residential or commercial building concrete not reinforced, large villas or collective building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 to 3 storeys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Collective building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Flat roofs 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Tiles with slope roof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Balcony or terraces visible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Large extension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Class D Leone 2006</a:t>
                      </a:r>
                      <a:endParaRPr kumimoji="0" lang="en-GB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E1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Building in RC 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Residential or collective  structures or offices, parking, schools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 storeys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Flat roof or slope roof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Chimneys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Air conditioning equipment visible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Sidewalk and parking along buildings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Class E Leone  2006</a:t>
                      </a:r>
                      <a:endParaRPr kumimoji="0" lang="en-GB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E2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Building in RC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Residential or collective  structures or offices, parkings, schools, towers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More than 3 stories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Generally flat roof with equipment on top (air conditioning, water, etc).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Chimneys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Terraces or balconies visible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G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Harbour and Industrial building, reinforced concrete, steel frames, hangar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undifferentiated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Steel sheets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Flat roofs with multiple equipment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Large roof windows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H</a:t>
                      </a:r>
                      <a:endParaRPr kumimoji="0" lang="en-GB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Other, historical buildings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Administrative buildings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Undifferentiated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Domes or towers visible</a:t>
                      </a:r>
                      <a:endParaRPr kumimoji="0" lang="en-GB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571500" y="500063"/>
            <a:ext cx="45528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 dirty="0" err="1">
                <a:solidFill>
                  <a:schemeClr val="bg1"/>
                </a:solidFill>
                <a:latin typeface="Comic Sans MS" pitchFamily="66" charset="0"/>
              </a:rPr>
              <a:t>Vulnerability</a:t>
            </a:r>
            <a:r>
              <a:rPr lang="it-IT" sz="32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Comic Sans MS" pitchFamily="66" charset="0"/>
              </a:rPr>
              <a:t>Analysis</a:t>
            </a:r>
            <a:r>
              <a:rPr lang="it-IT" sz="3200" dirty="0">
                <a:solidFill>
                  <a:schemeClr val="bg1"/>
                </a:solidFill>
                <a:latin typeface="Comic Sans MS" pitchFamily="66" charset="0"/>
              </a:rPr>
              <a:t>  </a:t>
            </a:r>
          </a:p>
        </p:txBody>
      </p:sp>
      <p:grpSp>
        <p:nvGrpSpPr>
          <p:cNvPr id="2" name="Gruppo 11"/>
          <p:cNvGrpSpPr>
            <a:grpSpLocks/>
          </p:cNvGrpSpPr>
          <p:nvPr/>
        </p:nvGrpSpPr>
        <p:grpSpPr bwMode="auto">
          <a:xfrm>
            <a:off x="0" y="1571612"/>
            <a:ext cx="4929192" cy="4446606"/>
            <a:chOff x="357158" y="1214422"/>
            <a:chExt cx="3825875" cy="3517900"/>
          </a:xfrm>
        </p:grpSpPr>
        <p:pic>
          <p:nvPicPr>
            <p:cNvPr id="35845" name="Picture 5" descr="Mappa_linea_10m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7158" y="1214422"/>
              <a:ext cx="3825875" cy="351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46" name="Oval 7"/>
            <p:cNvSpPr>
              <a:spLocks noChangeArrowheads="1"/>
            </p:cNvSpPr>
            <p:nvPr/>
          </p:nvSpPr>
          <p:spPr bwMode="auto">
            <a:xfrm>
              <a:off x="611188" y="3500438"/>
              <a:ext cx="1296987" cy="122396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5847" name="Oval 8"/>
            <p:cNvSpPr>
              <a:spLocks noChangeArrowheads="1"/>
            </p:cNvSpPr>
            <p:nvPr/>
          </p:nvSpPr>
          <p:spPr bwMode="auto">
            <a:xfrm>
              <a:off x="1547813" y="2636838"/>
              <a:ext cx="647700" cy="576262"/>
            </a:xfrm>
            <a:prstGeom prst="ellips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5848" name="Oval 9"/>
            <p:cNvSpPr>
              <a:spLocks noChangeArrowheads="1"/>
            </p:cNvSpPr>
            <p:nvPr/>
          </p:nvSpPr>
          <p:spPr bwMode="auto">
            <a:xfrm>
              <a:off x="1835150" y="1916113"/>
              <a:ext cx="720725" cy="649287"/>
            </a:xfrm>
            <a:prstGeom prst="ellips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5849" name="Text Box 10"/>
            <p:cNvSpPr txBox="1">
              <a:spLocks noChangeArrowheads="1"/>
            </p:cNvSpPr>
            <p:nvPr/>
          </p:nvSpPr>
          <p:spPr bwMode="auto">
            <a:xfrm>
              <a:off x="1835150" y="2781300"/>
              <a:ext cx="32543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000" b="1">
                  <a:solidFill>
                    <a:srgbClr val="00FF00"/>
                  </a:solidFill>
                </a:rPr>
                <a:t>1</a:t>
              </a:r>
            </a:p>
          </p:txBody>
        </p:sp>
        <p:sp>
          <p:nvSpPr>
            <p:cNvPr id="35850" name="Text Box 11"/>
            <p:cNvSpPr txBox="1">
              <a:spLocks noChangeArrowheads="1"/>
            </p:cNvSpPr>
            <p:nvPr/>
          </p:nvSpPr>
          <p:spPr bwMode="auto">
            <a:xfrm>
              <a:off x="2159000" y="2060575"/>
              <a:ext cx="32543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000" b="1">
                  <a:solidFill>
                    <a:srgbClr val="00FF00"/>
                  </a:solidFill>
                </a:rPr>
                <a:t>2</a:t>
              </a:r>
            </a:p>
          </p:txBody>
        </p:sp>
      </p:grp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0" y="4572008"/>
            <a:ext cx="4392613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For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the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preliminary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vulnerabilty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analysis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in the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town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Catania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we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selected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zones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below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the 10 m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isoline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(blu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line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6767513" y="642620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Stefano Tinti</a:t>
            </a:r>
            <a:endParaRPr lang="it-IT" sz="24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6396" t="2487" r="3011" b="2487"/>
          <a:stretch>
            <a:fillRect/>
          </a:stretch>
        </p:blipFill>
        <p:spPr bwMode="auto">
          <a:xfrm>
            <a:off x="395288" y="1052513"/>
            <a:ext cx="8569325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979613" y="260350"/>
            <a:ext cx="55165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sz="2800" b="1">
                <a:solidFill>
                  <a:schemeClr val="bg1"/>
                </a:solidFill>
              </a:rPr>
              <a:t>Seismicity in the NEAM region</a:t>
            </a:r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663575" y="6230938"/>
            <a:ext cx="199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sz="1800">
                <a:solidFill>
                  <a:schemeClr val="bg1"/>
                </a:solidFill>
              </a:rPr>
              <a:t>Tinti et al., 2005</a:t>
            </a: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6732588" y="638175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Stefano Tinti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857250" y="214313"/>
            <a:ext cx="15408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  <a:latin typeface="Comic Sans MS" pitchFamily="66" charset="0"/>
              </a:rPr>
              <a:t>Zone 1 </a:t>
            </a:r>
          </a:p>
        </p:txBody>
      </p:sp>
      <p:grpSp>
        <p:nvGrpSpPr>
          <p:cNvPr id="2" name="Gruppo 14"/>
          <p:cNvGrpSpPr>
            <a:grpSpLocks/>
          </p:cNvGrpSpPr>
          <p:nvPr/>
        </p:nvGrpSpPr>
        <p:grpSpPr bwMode="auto">
          <a:xfrm>
            <a:off x="395288" y="836613"/>
            <a:ext cx="6121400" cy="5627687"/>
            <a:chOff x="395288" y="836613"/>
            <a:chExt cx="6121400" cy="5627687"/>
          </a:xfrm>
        </p:grpSpPr>
        <p:pic>
          <p:nvPicPr>
            <p:cNvPr id="36869" name="Picture 5" descr="Zoom_zona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288" y="836613"/>
              <a:ext cx="6121400" cy="5627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0" name="Oval 6"/>
            <p:cNvSpPr>
              <a:spLocks noChangeArrowheads="1"/>
            </p:cNvSpPr>
            <p:nvPr/>
          </p:nvSpPr>
          <p:spPr bwMode="auto">
            <a:xfrm>
              <a:off x="1260475" y="4797425"/>
              <a:ext cx="1871663" cy="143986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6871" name="Text Box 7"/>
            <p:cNvSpPr txBox="1">
              <a:spLocks noChangeArrowheads="1"/>
            </p:cNvSpPr>
            <p:nvPr/>
          </p:nvSpPr>
          <p:spPr bwMode="auto">
            <a:xfrm>
              <a:off x="3132138" y="5392738"/>
              <a:ext cx="25827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>
                  <a:solidFill>
                    <a:srgbClr val="FF0000"/>
                  </a:solidFill>
                </a:rPr>
                <a:t>Marina </a:t>
              </a:r>
              <a:r>
                <a:rPr lang="en-GB" b="1">
                  <a:solidFill>
                    <a:srgbClr val="FF0000"/>
                  </a:solidFill>
                </a:rPr>
                <a:t>“Porto Rossi”</a:t>
              </a:r>
              <a:r>
                <a:rPr lang="it-IT"/>
                <a:t> </a:t>
              </a:r>
            </a:p>
          </p:txBody>
        </p:sp>
        <p:sp>
          <p:nvSpPr>
            <p:cNvPr id="36872" name="Oval 8"/>
            <p:cNvSpPr>
              <a:spLocks noChangeArrowheads="1"/>
            </p:cNvSpPr>
            <p:nvPr/>
          </p:nvSpPr>
          <p:spPr bwMode="auto">
            <a:xfrm>
              <a:off x="1476375" y="3500438"/>
              <a:ext cx="1871663" cy="1439862"/>
            </a:xfrm>
            <a:prstGeom prst="ellips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6873" name="Text Box 9"/>
            <p:cNvSpPr txBox="1">
              <a:spLocks noChangeArrowheads="1"/>
            </p:cNvSpPr>
            <p:nvPr/>
          </p:nvSpPr>
          <p:spPr bwMode="auto">
            <a:xfrm>
              <a:off x="3276600" y="4024313"/>
              <a:ext cx="13906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rgbClr val="00FF00"/>
                  </a:solidFill>
                </a:rPr>
                <a:t>Depot train</a:t>
              </a:r>
              <a:endParaRPr lang="it-IT" b="1">
                <a:solidFill>
                  <a:srgbClr val="00FF00"/>
                </a:solidFill>
              </a:endParaRPr>
            </a:p>
          </p:txBody>
        </p:sp>
        <p:sp>
          <p:nvSpPr>
            <p:cNvPr id="36874" name="Oval 10"/>
            <p:cNvSpPr>
              <a:spLocks noChangeArrowheads="1"/>
            </p:cNvSpPr>
            <p:nvPr/>
          </p:nvSpPr>
          <p:spPr bwMode="auto">
            <a:xfrm>
              <a:off x="3563938" y="1557338"/>
              <a:ext cx="1008062" cy="863600"/>
            </a:xfrm>
            <a:prstGeom prst="ellipse">
              <a:avLst/>
            </a:prstGeom>
            <a:noFill/>
            <a:ln w="1905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6875" name="Text Box 11"/>
            <p:cNvSpPr txBox="1">
              <a:spLocks noChangeArrowheads="1"/>
            </p:cNvSpPr>
            <p:nvPr/>
          </p:nvSpPr>
          <p:spPr bwMode="auto">
            <a:xfrm>
              <a:off x="3754438" y="2133600"/>
              <a:ext cx="25463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b="1">
                  <a:solidFill>
                    <a:srgbClr val="66FFFF"/>
                  </a:solidFill>
                </a:rPr>
                <a:t>Marina</a:t>
              </a:r>
            </a:p>
            <a:p>
              <a:pPr algn="ctr"/>
              <a:r>
                <a:rPr lang="en-GB" b="1">
                  <a:solidFill>
                    <a:srgbClr val="66FFFF"/>
                  </a:solidFill>
                </a:rPr>
                <a:t>“San Giovanni Licuti”</a:t>
              </a:r>
              <a:endParaRPr lang="it-IT" b="1">
                <a:solidFill>
                  <a:srgbClr val="66FFFF"/>
                </a:solidFill>
              </a:endParaRPr>
            </a:p>
          </p:txBody>
        </p:sp>
        <p:sp>
          <p:nvSpPr>
            <p:cNvPr id="36876" name="Oval 12"/>
            <p:cNvSpPr>
              <a:spLocks noChangeArrowheads="1"/>
            </p:cNvSpPr>
            <p:nvPr/>
          </p:nvSpPr>
          <p:spPr bwMode="auto">
            <a:xfrm>
              <a:off x="2411413" y="1628775"/>
              <a:ext cx="1439862" cy="1944688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6877" name="Text Box 13"/>
            <p:cNvSpPr txBox="1">
              <a:spLocks noChangeArrowheads="1"/>
            </p:cNvSpPr>
            <p:nvPr/>
          </p:nvSpPr>
          <p:spPr bwMode="auto">
            <a:xfrm>
              <a:off x="3708400" y="2944813"/>
              <a:ext cx="18732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>
                  <a:solidFill>
                    <a:srgbClr val="FF00FF"/>
                  </a:solidFill>
                </a:rPr>
                <a:t>Touristic beach</a:t>
              </a:r>
            </a:p>
          </p:txBody>
        </p:sp>
      </p:grp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767513" y="642620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Stefano Tinti</a:t>
            </a:r>
            <a:endParaRPr lang="it-IT" sz="24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Porto S Giovanni Licut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3" y="725488"/>
            <a:ext cx="5821371" cy="535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357188" y="214313"/>
            <a:ext cx="2417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omic Sans MS" pitchFamily="66" charset="0"/>
              </a:rPr>
              <a:t>Zone 1 </a:t>
            </a:r>
            <a:r>
              <a:rPr lang="it-IT" sz="2800" dirty="0" err="1" smtClean="0">
                <a:solidFill>
                  <a:schemeClr val="bg1"/>
                </a:solidFill>
                <a:latin typeface="Comic Sans MS" pitchFamily="66" charset="0"/>
              </a:rPr>
              <a:t>north</a:t>
            </a:r>
            <a:r>
              <a:rPr lang="it-IT" sz="28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it-IT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6072198" y="1285861"/>
            <a:ext cx="2714644" cy="20928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From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the </a:t>
            </a:r>
            <a:r>
              <a:rPr lang="it-IT" sz="2000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picture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it-IT" sz="2000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we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it-IT" sz="2000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count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it-IT" sz="2000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about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40 </a:t>
            </a:r>
            <a:r>
              <a:rPr lang="it-IT" sz="2000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buildings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The </a:t>
            </a:r>
            <a:r>
              <a:rPr lang="it-IT" sz="2000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most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it-IT" sz="2000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probable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it-IT" sz="2000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class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it-IT" sz="2000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is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B and </a:t>
            </a:r>
            <a:r>
              <a:rPr lang="it-IT" sz="2000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for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some </a:t>
            </a:r>
            <a:r>
              <a:rPr lang="it-IT" sz="2000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few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it-IT" sz="2000" dirty="0" err="1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buidings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A</a:t>
            </a: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6767513" y="642620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Stefano Tinti</a:t>
            </a:r>
            <a:endParaRPr lang="it-IT" sz="24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 bwMode="auto">
          <a:xfrm>
            <a:off x="714348" y="2130974"/>
            <a:ext cx="7643866" cy="29289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1071538" y="2345288"/>
          <a:ext cx="6958040" cy="2544000"/>
        </p:xfrm>
        <a:graphic>
          <a:graphicData uri="http://schemas.openxmlformats.org/drawingml/2006/table">
            <a:tbl>
              <a:tblPr/>
              <a:tblGrid>
                <a:gridCol w="1665548"/>
                <a:gridCol w="424770"/>
                <a:gridCol w="1055965"/>
                <a:gridCol w="849541"/>
                <a:gridCol w="849541"/>
                <a:gridCol w="1056710"/>
                <a:gridCol w="1055965"/>
              </a:tblGrid>
              <a:tr h="35288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Damage level</a:t>
                      </a:r>
                      <a:endParaRPr lang="it-IT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Class A</a:t>
                      </a:r>
                      <a:endParaRPr lang="it-IT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Class B</a:t>
                      </a:r>
                      <a:endParaRPr lang="it-IT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Class C</a:t>
                      </a:r>
                      <a:endParaRPr lang="it-IT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Class D</a:t>
                      </a:r>
                      <a:endParaRPr lang="it-IT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Class E</a:t>
                      </a:r>
                      <a:r>
                        <a:rPr lang="en-GB" sz="16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1</a:t>
                      </a:r>
                      <a:endParaRPr lang="it-IT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No damage</a:t>
                      </a:r>
                      <a:r>
                        <a:rPr lang="en-GB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D</a:t>
                      </a:r>
                      <a:r>
                        <a:rPr lang="en-GB" sz="14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0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omic Sans MS" pitchFamily="66" charset="0"/>
                          <a:ea typeface="Times New Roman"/>
                          <a:cs typeface="Times New Roman"/>
                        </a:rPr>
                        <a:t>0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omic Sans MS" pitchFamily="66" charset="0"/>
                          <a:ea typeface="Times New Roman"/>
                          <a:cs typeface="Times New Roman"/>
                        </a:rPr>
                        <a:t>0</a:t>
                      </a:r>
                      <a:endParaRPr kumimoji="0" lang="it-IT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omic Sans MS" pitchFamily="66" charset="0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omic Sans MS" pitchFamily="66" charset="0"/>
                          <a:ea typeface="Times New Roman"/>
                          <a:cs typeface="Times New Roman"/>
                        </a:rPr>
                        <a:t>0</a:t>
                      </a:r>
                      <a:endParaRPr kumimoji="0" lang="it-IT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omic Sans MS" pitchFamily="66" charset="0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2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Light damage</a:t>
                      </a:r>
                      <a:r>
                        <a:rPr lang="en-GB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D</a:t>
                      </a:r>
                      <a:r>
                        <a:rPr lang="en-GB" sz="14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0 – </a:t>
                      </a: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1.8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0 – </a:t>
                      </a: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2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0 – </a:t>
                      </a: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2.5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0 – </a:t>
                      </a: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2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0 – </a:t>
                      </a: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3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2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Important damage</a:t>
                      </a:r>
                      <a:r>
                        <a:rPr lang="en-GB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D</a:t>
                      </a:r>
                      <a:r>
                        <a:rPr lang="en-GB" sz="14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2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1.8 </a:t>
                      </a: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– </a:t>
                      </a: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2.2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2 – </a:t>
                      </a: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3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2.5 </a:t>
                      </a: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– </a:t>
                      </a: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4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2 – </a:t>
                      </a: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4.5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3 – </a:t>
                      </a: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6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2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Heavy damage</a:t>
                      </a:r>
                      <a:r>
                        <a:rPr lang="en-GB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D</a:t>
                      </a:r>
                      <a:r>
                        <a:rPr lang="en-GB" sz="14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3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2.2 </a:t>
                      </a: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– </a:t>
                      </a: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2.6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3 – </a:t>
                      </a: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4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4 – </a:t>
                      </a: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6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4.5 </a:t>
                      </a: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– </a:t>
                      </a: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6.5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6 – </a:t>
                      </a: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9.5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2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Partial collapse</a:t>
                      </a:r>
                      <a:r>
                        <a:rPr lang="en-GB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D</a:t>
                      </a:r>
                      <a:r>
                        <a:rPr lang="en-GB" sz="14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4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2.6 </a:t>
                      </a: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– </a:t>
                      </a: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3.8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4 – </a:t>
                      </a: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5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6 – </a:t>
                      </a: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8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6.5 </a:t>
                      </a: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– </a:t>
                      </a: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9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9.5</a:t>
                      </a: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– </a:t>
                      </a: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12.5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2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Total collapse</a:t>
                      </a:r>
                      <a:r>
                        <a:rPr lang="en-GB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D</a:t>
                      </a:r>
                      <a:r>
                        <a:rPr lang="en-GB" sz="14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5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&gt; </a:t>
                      </a: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3.8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&gt; </a:t>
                      </a: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5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&gt; </a:t>
                      </a: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8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&gt; </a:t>
                      </a: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9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&gt; </a:t>
                      </a:r>
                      <a:r>
                        <a:rPr lang="en-GB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ea typeface="Times New Roman"/>
                          <a:cs typeface="Times New Roman"/>
                        </a:rPr>
                        <a:t>12.5</a:t>
                      </a:r>
                      <a:endParaRPr lang="it-IT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42910" y="428604"/>
            <a:ext cx="539923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omic Sans MS" pitchFamily="66" charset="0"/>
              </a:rPr>
              <a:t>SCHEMA </a:t>
            </a:r>
            <a:r>
              <a:rPr lang="it-IT" sz="2800" dirty="0" err="1" smtClean="0">
                <a:solidFill>
                  <a:schemeClr val="bg1"/>
                </a:solidFill>
                <a:latin typeface="Comic Sans MS" pitchFamily="66" charset="0"/>
              </a:rPr>
              <a:t>Damage</a:t>
            </a:r>
            <a:r>
              <a:rPr lang="it-IT" sz="2800" dirty="0" smtClean="0">
                <a:solidFill>
                  <a:schemeClr val="bg1"/>
                </a:solidFill>
                <a:latin typeface="Comic Sans MS" pitchFamily="66" charset="0"/>
              </a:rPr>
              <a:t> Matrix </a:t>
            </a:r>
          </a:p>
          <a:p>
            <a:r>
              <a:rPr lang="it-IT" sz="2800" dirty="0" err="1" smtClean="0">
                <a:solidFill>
                  <a:schemeClr val="bg1"/>
                </a:solidFill>
                <a:latin typeface="Comic Sans MS" pitchFamily="66" charset="0"/>
              </a:rPr>
              <a:t>as</a:t>
            </a:r>
            <a:r>
              <a:rPr lang="it-IT" sz="2800" dirty="0" smtClean="0">
                <a:solidFill>
                  <a:schemeClr val="bg1"/>
                </a:solidFill>
                <a:latin typeface="Comic Sans MS" pitchFamily="66" charset="0"/>
              </a:rPr>
              <a:t> a </a:t>
            </a:r>
            <a:r>
              <a:rPr lang="it-IT" sz="2800" dirty="0" err="1" smtClean="0">
                <a:solidFill>
                  <a:schemeClr val="bg1"/>
                </a:solidFill>
                <a:latin typeface="Comic Sans MS" pitchFamily="66" charset="0"/>
              </a:rPr>
              <a:t>function</a:t>
            </a:r>
            <a:r>
              <a:rPr lang="it-IT" sz="28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latin typeface="Comic Sans MS" pitchFamily="66" charset="0"/>
              </a:rPr>
              <a:t>of</a:t>
            </a:r>
            <a:r>
              <a:rPr lang="it-IT" sz="2800" dirty="0" smtClean="0">
                <a:solidFill>
                  <a:schemeClr val="bg1"/>
                </a:solidFill>
                <a:latin typeface="Comic Sans MS" pitchFamily="66" charset="0"/>
              </a:rPr>
              <a:t> the flow </a:t>
            </a:r>
            <a:r>
              <a:rPr lang="it-IT" sz="2800" dirty="0" err="1" smtClean="0">
                <a:solidFill>
                  <a:schemeClr val="bg1"/>
                </a:solidFill>
                <a:latin typeface="Comic Sans MS" pitchFamily="66" charset="0"/>
              </a:rPr>
              <a:t>depth</a:t>
            </a:r>
            <a:endParaRPr lang="it-IT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27962" y="5059932"/>
            <a:ext cx="165301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flow </a:t>
            </a:r>
            <a:r>
              <a:rPr lang="it-IT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depth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in m</a:t>
            </a:r>
            <a:endParaRPr lang="it-IT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6767513" y="642620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Stefano Tinti</a:t>
            </a:r>
            <a:endParaRPr lang="it-IT" sz="24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28670"/>
            <a:ext cx="8853488" cy="1728788"/>
          </a:xfrm>
        </p:spPr>
        <p:txBody>
          <a:bodyPr lIns="0" rIns="0"/>
          <a:lstStyle/>
          <a:p>
            <a:r>
              <a:rPr lang="en-US" sz="4000" dirty="0" smtClean="0">
                <a:solidFill>
                  <a:schemeClr val="bg1"/>
                </a:solidFill>
                <a:latin typeface="Georgia" pitchFamily="18" charset="0"/>
              </a:rPr>
              <a:t>The End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8597" y="3213100"/>
            <a:ext cx="8072494" cy="2287602"/>
          </a:xfrm>
        </p:spPr>
        <p:txBody>
          <a:bodyPr/>
          <a:lstStyle/>
          <a:p>
            <a:r>
              <a:rPr lang="it-IT" sz="2800" b="1" i="1" dirty="0" err="1" smtClean="0">
                <a:solidFill>
                  <a:srgbClr val="FF9900"/>
                </a:solidFill>
              </a:rPr>
              <a:t>S.Tinti</a:t>
            </a:r>
            <a:r>
              <a:rPr lang="it-IT" sz="2800" b="1" i="1" dirty="0" smtClean="0">
                <a:solidFill>
                  <a:srgbClr val="FF9900"/>
                </a:solidFill>
              </a:rPr>
              <a:t>,   </a:t>
            </a:r>
            <a:r>
              <a:rPr lang="it-IT" sz="2800" b="1" i="1" dirty="0" err="1" smtClean="0">
                <a:solidFill>
                  <a:srgbClr val="FF9900"/>
                </a:solidFill>
              </a:rPr>
              <a:t>A.Armigliato</a:t>
            </a:r>
            <a:r>
              <a:rPr lang="it-IT" sz="2800" b="1" i="1" dirty="0" smtClean="0">
                <a:solidFill>
                  <a:srgbClr val="FF9900"/>
                </a:solidFill>
              </a:rPr>
              <a:t>,  </a:t>
            </a:r>
            <a:r>
              <a:rPr lang="it-IT" sz="2800" b="1" i="1" dirty="0" err="1" smtClean="0">
                <a:solidFill>
                  <a:srgbClr val="FF9900"/>
                </a:solidFill>
              </a:rPr>
              <a:t>G.Pagnoni</a:t>
            </a:r>
            <a:r>
              <a:rPr lang="it-IT" sz="2800" b="1" i="1" dirty="0" smtClean="0">
                <a:solidFill>
                  <a:srgbClr val="FF9900"/>
                </a:solidFill>
              </a:rPr>
              <a:t>,  </a:t>
            </a:r>
            <a:r>
              <a:rPr lang="it-IT" sz="2800" b="1" i="1" dirty="0" err="1" smtClean="0">
                <a:solidFill>
                  <a:srgbClr val="FF9900"/>
                </a:solidFill>
              </a:rPr>
              <a:t>R.Tonini</a:t>
            </a:r>
            <a:endParaRPr lang="it-IT" sz="2800" b="1" i="1" dirty="0" smtClean="0">
              <a:solidFill>
                <a:srgbClr val="FF9900"/>
              </a:solidFill>
            </a:endParaRPr>
          </a:p>
          <a:p>
            <a:endParaRPr lang="en-US" sz="2800" b="1" i="1" dirty="0" smtClean="0">
              <a:solidFill>
                <a:srgbClr val="FF9900"/>
              </a:solidFill>
            </a:endParaRPr>
          </a:p>
          <a:p>
            <a:r>
              <a:rPr lang="en-US" sz="2800" b="1" i="1" dirty="0" err="1" smtClean="0">
                <a:solidFill>
                  <a:srgbClr val="FF9900"/>
                </a:solidFill>
              </a:rPr>
              <a:t>Università</a:t>
            </a:r>
            <a:r>
              <a:rPr lang="en-US" sz="2800" b="1" i="1" dirty="0" smtClean="0">
                <a:solidFill>
                  <a:srgbClr val="FF9900"/>
                </a:solidFill>
              </a:rPr>
              <a:t> </a:t>
            </a:r>
            <a:r>
              <a:rPr lang="en-US" sz="2800" b="1" i="1" dirty="0" err="1" smtClean="0">
                <a:solidFill>
                  <a:srgbClr val="FF9900"/>
                </a:solidFill>
              </a:rPr>
              <a:t>di</a:t>
            </a:r>
            <a:r>
              <a:rPr lang="en-US" sz="2800" b="1" i="1" dirty="0" smtClean="0">
                <a:solidFill>
                  <a:srgbClr val="FF9900"/>
                </a:solidFill>
              </a:rPr>
              <a:t> Bologna, Italy</a:t>
            </a:r>
          </a:p>
          <a:p>
            <a:r>
              <a:rPr lang="en-US" sz="2800" b="1" i="1" dirty="0" smtClean="0">
                <a:solidFill>
                  <a:srgbClr val="FF9900"/>
                </a:solidFill>
              </a:rPr>
              <a:t>stefano.tinti@unibo.it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814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0" y="6150138"/>
            <a:ext cx="9144000" cy="70788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24th International Tsunami Symposium of the IUGG Tsunami Commission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Novosibirsk, 14-16 July, 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  <a:cs typeface="Arial" charset="0"/>
              </a:rPr>
              <a:t>2009</a:t>
            </a:r>
            <a:endParaRPr lang="en-US" sz="2000" i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34925" y="6381750"/>
            <a:ext cx="6070600" cy="42545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>
                <a:solidFill>
                  <a:srgbClr val="FF0000"/>
                </a:solidFill>
                <a:latin typeface="Georgia" pitchFamily="18" charset="0"/>
              </a:rPr>
              <a:t>Tsunamis in the Euro-Mediterranean Region</a:t>
            </a:r>
          </a:p>
        </p:txBody>
      </p:sp>
      <p:pic>
        <p:nvPicPr>
          <p:cNvPr id="8195" name="Picture 4" descr="Gitec-Fokaefs-Papadopoulos"/>
          <p:cNvPicPr>
            <a:picLocks noChangeAspect="1" noChangeArrowheads="1"/>
          </p:cNvPicPr>
          <p:nvPr/>
        </p:nvPicPr>
        <p:blipFill>
          <a:blip r:embed="rId2" cstate="print"/>
          <a:srcRect l="21790" t="45264" r="15848" b="11316"/>
          <a:stretch>
            <a:fillRect/>
          </a:stretch>
        </p:blipFill>
        <p:spPr bwMode="auto">
          <a:xfrm>
            <a:off x="214282" y="1142984"/>
            <a:ext cx="8748712" cy="4265613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6732588" y="638175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Stefano Tinti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0" y="-142900"/>
            <a:ext cx="9144000" cy="17002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32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89091" name="Picture 3" descr="transfe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-24"/>
            <a:ext cx="6119813" cy="1433512"/>
          </a:xfrm>
          <a:prstGeom prst="rect">
            <a:avLst/>
          </a:prstGeom>
          <a:noFill/>
        </p:spPr>
      </p:pic>
      <p:pic>
        <p:nvPicPr>
          <p:cNvPr id="9" name="Immagine 8" descr="ScreenHunter_01 Jul. 12 17.5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567164"/>
            <a:ext cx="5715040" cy="5147984"/>
          </a:xfrm>
          <a:prstGeom prst="rect">
            <a:avLst/>
          </a:prstGeom>
        </p:spPr>
      </p:pic>
      <p:pic>
        <p:nvPicPr>
          <p:cNvPr id="10" name="Immagine 9" descr="ScreenHunter_02 Jul. 12 17.56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81850" y="1643050"/>
            <a:ext cx="1962150" cy="1143000"/>
          </a:xfrm>
          <a:prstGeom prst="rect">
            <a:avLst/>
          </a:prstGeom>
        </p:spPr>
      </p:pic>
      <p:sp>
        <p:nvSpPr>
          <p:cNvPr id="8909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5286380" y="3286124"/>
            <a:ext cx="3532188" cy="1152525"/>
          </a:xfrm>
          <a:noFill/>
          <a:ln/>
        </p:spPr>
        <p:txBody>
          <a:bodyPr/>
          <a:lstStyle/>
          <a:p>
            <a:r>
              <a:rPr lang="it-IT" sz="2000" b="1" i="1" dirty="0" err="1">
                <a:solidFill>
                  <a:schemeClr val="accent2">
                    <a:lumMod val="75000"/>
                  </a:schemeClr>
                </a:solidFill>
              </a:rPr>
              <a:t>Coordinator</a:t>
            </a:r>
            <a:r>
              <a:rPr lang="it-IT" sz="2000" b="1" i="1" dirty="0">
                <a:solidFill>
                  <a:schemeClr val="accent2">
                    <a:lumMod val="75000"/>
                  </a:schemeClr>
                </a:solidFill>
              </a:rPr>
              <a:t>: Stefano Tinti</a:t>
            </a:r>
          </a:p>
          <a:p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</a:rPr>
              <a:t>University of Bologna, Italy</a:t>
            </a:r>
          </a:p>
          <a:p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</a:rPr>
              <a:t>stefano.tinti@unibo.it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5286380" y="5214950"/>
            <a:ext cx="385762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333399">
                    <a:lumMod val="75000"/>
                  </a:srgbClr>
                </a:solidFill>
              </a:rPr>
              <a:t>http://www.transferproject.eu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849313" y="163513"/>
            <a:ext cx="8001000" cy="309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15" tIns="40807" rIns="81615" bIns="40807">
            <a:spAutoFit/>
          </a:bodyPr>
          <a:lstStyle/>
          <a:p>
            <a:pPr defTabSz="40798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4313" algn="l"/>
                <a:tab pos="7218363" algn="l"/>
                <a:tab pos="7880350" algn="l"/>
              </a:tabLst>
            </a:pPr>
            <a:r>
              <a:rPr lang="en-GB" sz="1600" b="1" smtClean="0">
                <a:solidFill>
                  <a:srgbClr val="000080"/>
                </a:solidFill>
                <a:cs typeface="Arial" charset="0"/>
              </a:rPr>
              <a:t>EC Project </a:t>
            </a:r>
            <a:r>
              <a:rPr lang="en-GB" sz="1600" b="1" smtClean="0">
                <a:solidFill>
                  <a:srgbClr val="FF3300"/>
                </a:solidFill>
                <a:cs typeface="Arial" charset="0"/>
              </a:rPr>
              <a:t>TRANSFER</a:t>
            </a:r>
            <a:r>
              <a:rPr lang="en-GB" sz="1600" b="1" smtClean="0">
                <a:solidFill>
                  <a:srgbClr val="000080"/>
                </a:solidFill>
                <a:cs typeface="Arial" charset="0"/>
              </a:rPr>
              <a:t>: </a:t>
            </a:r>
            <a:r>
              <a:rPr lang="en-GB" sz="1600" b="1" smtClean="0">
                <a:solidFill>
                  <a:srgbClr val="FF3300"/>
                </a:solidFill>
                <a:cs typeface="Arial" charset="0"/>
              </a:rPr>
              <a:t>T</a:t>
            </a:r>
            <a:r>
              <a:rPr lang="en-GB" sz="1600" b="1" smtClean="0">
                <a:solidFill>
                  <a:srgbClr val="000080"/>
                </a:solidFill>
                <a:cs typeface="Arial" charset="0"/>
              </a:rPr>
              <a:t>sunami </a:t>
            </a:r>
            <a:r>
              <a:rPr lang="en-GB" sz="1600" b="1" smtClean="0">
                <a:solidFill>
                  <a:srgbClr val="FF3300"/>
                </a:solidFill>
                <a:cs typeface="Arial" charset="0"/>
              </a:rPr>
              <a:t>R</a:t>
            </a:r>
            <a:r>
              <a:rPr lang="en-GB" sz="1600" b="1" smtClean="0">
                <a:solidFill>
                  <a:srgbClr val="000080"/>
                </a:solidFill>
                <a:cs typeface="Arial" charset="0"/>
              </a:rPr>
              <a:t>isk </a:t>
            </a:r>
            <a:r>
              <a:rPr lang="en-GB" sz="1600" b="1" smtClean="0">
                <a:solidFill>
                  <a:srgbClr val="FF3300"/>
                </a:solidFill>
                <a:cs typeface="Arial" charset="0"/>
              </a:rPr>
              <a:t>AN</a:t>
            </a:r>
            <a:r>
              <a:rPr lang="en-GB" sz="1600" b="1" smtClean="0">
                <a:solidFill>
                  <a:srgbClr val="000080"/>
                </a:solidFill>
                <a:cs typeface="Arial" charset="0"/>
              </a:rPr>
              <a:t>d </a:t>
            </a:r>
            <a:r>
              <a:rPr lang="en-GB" sz="1600" b="1" smtClean="0">
                <a:solidFill>
                  <a:srgbClr val="FF3300"/>
                </a:solidFill>
                <a:cs typeface="Arial" charset="0"/>
              </a:rPr>
              <a:t>S</a:t>
            </a:r>
            <a:r>
              <a:rPr lang="en-GB" sz="1600" b="1" smtClean="0">
                <a:solidFill>
                  <a:srgbClr val="000080"/>
                </a:solidFill>
                <a:cs typeface="Arial" charset="0"/>
              </a:rPr>
              <a:t>trategies </a:t>
            </a:r>
            <a:r>
              <a:rPr lang="en-GB" sz="1600" b="1" smtClean="0">
                <a:solidFill>
                  <a:srgbClr val="FF3300"/>
                </a:solidFill>
                <a:cs typeface="Arial" charset="0"/>
              </a:rPr>
              <a:t>F</a:t>
            </a:r>
            <a:r>
              <a:rPr lang="en-GB" sz="1600" b="1" smtClean="0">
                <a:solidFill>
                  <a:srgbClr val="000080"/>
                </a:solidFill>
                <a:cs typeface="Arial" charset="0"/>
              </a:rPr>
              <a:t>or the </a:t>
            </a:r>
            <a:r>
              <a:rPr lang="en-GB" sz="1600" b="1" smtClean="0">
                <a:solidFill>
                  <a:srgbClr val="FF3300"/>
                </a:solidFill>
                <a:cs typeface="Arial" charset="0"/>
              </a:rPr>
              <a:t>E</a:t>
            </a:r>
            <a:r>
              <a:rPr lang="en-GB" sz="1600" b="1" smtClean="0">
                <a:solidFill>
                  <a:srgbClr val="000080"/>
                </a:solidFill>
                <a:cs typeface="Arial" charset="0"/>
              </a:rPr>
              <a:t>uropean </a:t>
            </a:r>
            <a:r>
              <a:rPr lang="en-GB" sz="1600" b="1" smtClean="0">
                <a:solidFill>
                  <a:srgbClr val="FF3300"/>
                </a:solidFill>
                <a:cs typeface="Arial" charset="0"/>
              </a:rPr>
              <a:t>R</a:t>
            </a:r>
            <a:r>
              <a:rPr lang="en-GB" sz="1600" b="1" smtClean="0">
                <a:solidFill>
                  <a:srgbClr val="000080"/>
                </a:solidFill>
                <a:cs typeface="Arial" charset="0"/>
              </a:rPr>
              <a:t>egion</a:t>
            </a:r>
          </a:p>
        </p:txBody>
      </p:sp>
      <p:sp>
        <p:nvSpPr>
          <p:cNvPr id="54276" name="Line 4"/>
          <p:cNvSpPr>
            <a:spLocks noChangeShapeType="1"/>
          </p:cNvSpPr>
          <p:nvPr/>
        </p:nvSpPr>
        <p:spPr bwMode="auto">
          <a:xfrm>
            <a:off x="327025" y="488950"/>
            <a:ext cx="8489950" cy="1588"/>
          </a:xfrm>
          <a:prstGeom prst="line">
            <a:avLst/>
          </a:prstGeom>
          <a:noFill/>
          <a:ln w="36000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3200" smtClean="0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54278" name="Picture 6" descr="flag_e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025" y="98425"/>
            <a:ext cx="534988" cy="371475"/>
          </a:xfrm>
          <a:prstGeom prst="rect">
            <a:avLst/>
          </a:prstGeom>
          <a:noFill/>
        </p:spPr>
      </p:pic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1039816" y="1406531"/>
            <a:ext cx="6746894" cy="5022865"/>
            <a:chOff x="158" y="475"/>
            <a:chExt cx="5493" cy="3862"/>
          </a:xfrm>
        </p:grpSpPr>
        <p:pic>
          <p:nvPicPr>
            <p:cNvPr id="10" name="Picture 2" descr="Mappa_citta_TRANSF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8" y="475"/>
              <a:ext cx="5493" cy="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3243" y="2800"/>
              <a:ext cx="378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0000FF"/>
                  </a:solidFill>
                  <a:latin typeface="Comic Sans MS" pitchFamily="66" charset="0"/>
                </a:rPr>
                <a:t>DFUNIBO</a:t>
              </a: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2139" y="2845"/>
              <a:ext cx="163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UCA</a:t>
              </a: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3047" y="1666"/>
              <a:ext cx="190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NMA</a:t>
              </a: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2562" y="2703"/>
              <a:ext cx="397" cy="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WAPMERR</a:t>
              </a: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4649" y="2931"/>
              <a:ext cx="229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METU</a:t>
              </a:r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2419" y="3022"/>
              <a:ext cx="105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UB</a:t>
              </a: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2971" y="2886"/>
              <a:ext cx="196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DAPP</a:t>
              </a:r>
            </a:p>
          </p:txBody>
        </p:sp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3965" y="3521"/>
              <a:ext cx="272" cy="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FORTH</a:t>
              </a:r>
            </a:p>
          </p:txBody>
        </p: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3243" y="2937"/>
              <a:ext cx="212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INGV</a:t>
              </a: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3061" y="2703"/>
              <a:ext cx="150" cy="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00FF00"/>
                  </a:solidFill>
                  <a:latin typeface="Comic Sans MS" pitchFamily="66" charset="0"/>
                </a:rPr>
                <a:t>JRC</a:t>
              </a: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3273" y="2205"/>
              <a:ext cx="154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GFZ</a:t>
              </a:r>
            </a:p>
          </p:txBody>
        </p:sp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2971" y="3072"/>
              <a:ext cx="252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URoma</a:t>
              </a: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4195" y="2976"/>
              <a:ext cx="99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UI</a:t>
              </a:r>
            </a:p>
          </p:txBody>
        </p:sp>
        <p:sp>
          <p:nvSpPr>
            <p:cNvPr id="24" name="Text Box 20"/>
            <p:cNvSpPr txBox="1">
              <a:spLocks noChangeArrowheads="1"/>
            </p:cNvSpPr>
            <p:nvPr/>
          </p:nvSpPr>
          <p:spPr bwMode="auto">
            <a:xfrm>
              <a:off x="2499" y="2392"/>
              <a:ext cx="216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CNRS</a:t>
              </a:r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4794" y="3480"/>
              <a:ext cx="137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GII</a:t>
              </a: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4103" y="3252"/>
              <a:ext cx="227" cy="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HCMR</a:t>
              </a:r>
            </a:p>
          </p:txBody>
        </p:sp>
        <p:sp>
          <p:nvSpPr>
            <p:cNvPr id="27" name="Text Box 23"/>
            <p:cNvSpPr txBox="1">
              <a:spLocks noChangeArrowheads="1"/>
            </p:cNvSpPr>
            <p:nvPr/>
          </p:nvSpPr>
          <p:spPr bwMode="auto">
            <a:xfrm>
              <a:off x="3183" y="1525"/>
              <a:ext cx="144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ICG</a:t>
              </a:r>
            </a:p>
          </p:txBody>
        </p:sp>
        <p:sp>
          <p:nvSpPr>
            <p:cNvPr id="28" name="Text Box 24"/>
            <p:cNvSpPr txBox="1">
              <a:spLocks noChangeArrowheads="1"/>
            </p:cNvSpPr>
            <p:nvPr/>
          </p:nvSpPr>
          <p:spPr bwMode="auto">
            <a:xfrm>
              <a:off x="1610" y="2981"/>
              <a:ext cx="202" cy="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CGUL</a:t>
              </a:r>
            </a:p>
          </p:txBody>
        </p:sp>
        <p:sp>
          <p:nvSpPr>
            <p:cNvPr id="29" name="Text Box 25"/>
            <p:cNvSpPr txBox="1">
              <a:spLocks noChangeArrowheads="1"/>
            </p:cNvSpPr>
            <p:nvPr/>
          </p:nvSpPr>
          <p:spPr bwMode="auto">
            <a:xfrm>
              <a:off x="2971" y="2340"/>
              <a:ext cx="178" cy="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UNU</a:t>
              </a:r>
            </a:p>
          </p:txBody>
        </p:sp>
        <p:sp>
          <p:nvSpPr>
            <p:cNvPr id="30" name="Text Box 27"/>
            <p:cNvSpPr txBox="1">
              <a:spLocks noChangeArrowheads="1"/>
            </p:cNvSpPr>
            <p:nvPr/>
          </p:nvSpPr>
          <p:spPr bwMode="auto">
            <a:xfrm>
              <a:off x="2189" y="3163"/>
              <a:ext cx="159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IGN</a:t>
              </a:r>
            </a:p>
          </p:txBody>
        </p:sp>
        <p:sp>
          <p:nvSpPr>
            <p:cNvPr id="31" name="Text Box 28"/>
            <p:cNvSpPr txBox="1">
              <a:spLocks noChangeArrowheads="1"/>
            </p:cNvSpPr>
            <p:nvPr/>
          </p:nvSpPr>
          <p:spPr bwMode="auto">
            <a:xfrm>
              <a:off x="3833" y="3163"/>
              <a:ext cx="277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NOAGI</a:t>
              </a:r>
            </a:p>
          </p:txBody>
        </p:sp>
        <p:sp>
          <p:nvSpPr>
            <p:cNvPr id="32" name="Text Box 29"/>
            <p:cNvSpPr txBox="1">
              <a:spLocks noChangeArrowheads="1"/>
            </p:cNvSpPr>
            <p:nvPr/>
          </p:nvSpPr>
          <p:spPr bwMode="auto">
            <a:xfrm>
              <a:off x="1976" y="3027"/>
              <a:ext cx="193" cy="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OPPE</a:t>
              </a:r>
            </a:p>
          </p:txBody>
        </p:sp>
        <p:sp>
          <p:nvSpPr>
            <p:cNvPr id="33" name="Text Box 30"/>
            <p:cNvSpPr txBox="1">
              <a:spLocks noChangeArrowheads="1"/>
            </p:cNvSpPr>
            <p:nvPr/>
          </p:nvSpPr>
          <p:spPr bwMode="auto">
            <a:xfrm>
              <a:off x="3410" y="3114"/>
              <a:ext cx="233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AMRA</a:t>
              </a:r>
            </a:p>
          </p:txBody>
        </p:sp>
        <p:sp>
          <p:nvSpPr>
            <p:cNvPr id="34" name="Text Box 31"/>
            <p:cNvSpPr txBox="1">
              <a:spLocks noChangeArrowheads="1"/>
            </p:cNvSpPr>
            <p:nvPr/>
          </p:nvSpPr>
          <p:spPr bwMode="auto">
            <a:xfrm>
              <a:off x="2646" y="2528"/>
              <a:ext cx="154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CEA</a:t>
              </a:r>
            </a:p>
          </p:txBody>
        </p:sp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2517" y="1893"/>
              <a:ext cx="211" cy="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NERC</a:t>
              </a:r>
            </a:p>
          </p:txBody>
        </p:sp>
        <p:sp>
          <p:nvSpPr>
            <p:cNvPr id="36" name="Text Box 33"/>
            <p:cNvSpPr txBox="1">
              <a:spLocks noChangeArrowheads="1"/>
            </p:cNvSpPr>
            <p:nvPr/>
          </p:nvSpPr>
          <p:spPr bwMode="auto">
            <a:xfrm>
              <a:off x="2141" y="940"/>
              <a:ext cx="222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IMOR</a:t>
              </a:r>
            </a:p>
          </p:txBody>
        </p:sp>
        <p:sp>
          <p:nvSpPr>
            <p:cNvPr id="37" name="Text Box 34"/>
            <p:cNvSpPr txBox="1">
              <a:spLocks noChangeArrowheads="1"/>
            </p:cNvSpPr>
            <p:nvPr/>
          </p:nvSpPr>
          <p:spPr bwMode="auto">
            <a:xfrm>
              <a:off x="4195" y="2800"/>
              <a:ext cx="250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KOERI</a:t>
              </a:r>
            </a:p>
          </p:txBody>
        </p:sp>
        <p:sp>
          <p:nvSpPr>
            <p:cNvPr id="38" name="Text Box 35"/>
            <p:cNvSpPr txBox="1">
              <a:spLocks noChangeArrowheads="1"/>
            </p:cNvSpPr>
            <p:nvPr/>
          </p:nvSpPr>
          <p:spPr bwMode="auto">
            <a:xfrm>
              <a:off x="3061" y="2568"/>
              <a:ext cx="216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ETHZ</a:t>
              </a:r>
            </a:p>
          </p:txBody>
        </p:sp>
        <p:sp>
          <p:nvSpPr>
            <p:cNvPr id="39" name="Text Box 36"/>
            <p:cNvSpPr txBox="1">
              <a:spLocks noChangeArrowheads="1"/>
            </p:cNvSpPr>
            <p:nvPr/>
          </p:nvSpPr>
          <p:spPr bwMode="auto">
            <a:xfrm>
              <a:off x="2653" y="2937"/>
              <a:ext cx="382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00FF00"/>
                  </a:solidFill>
                  <a:latin typeface="Comic Sans MS" pitchFamily="66" charset="0"/>
                </a:rPr>
                <a:t>GEOAZUR</a:t>
              </a:r>
            </a:p>
          </p:txBody>
        </p:sp>
        <p:sp>
          <p:nvSpPr>
            <p:cNvPr id="40" name="Text Box 37"/>
            <p:cNvSpPr txBox="1">
              <a:spLocks noChangeArrowheads="1"/>
            </p:cNvSpPr>
            <p:nvPr/>
          </p:nvSpPr>
          <p:spPr bwMode="auto">
            <a:xfrm>
              <a:off x="2472" y="2845"/>
              <a:ext cx="196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UPPA</a:t>
              </a:r>
            </a:p>
          </p:txBody>
        </p:sp>
        <p:sp>
          <p:nvSpPr>
            <p:cNvPr id="41" name="Text Box 38"/>
            <p:cNvSpPr txBox="1">
              <a:spLocks noChangeArrowheads="1"/>
            </p:cNvSpPr>
            <p:nvPr/>
          </p:nvSpPr>
          <p:spPr bwMode="auto">
            <a:xfrm>
              <a:off x="2225" y="2664"/>
              <a:ext cx="217" cy="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00FF00"/>
                  </a:solidFill>
                  <a:latin typeface="Comic Sans MS" pitchFamily="66" charset="0"/>
                </a:rPr>
                <a:t>UBOR</a:t>
              </a:r>
            </a:p>
          </p:txBody>
        </p:sp>
        <p:sp>
          <p:nvSpPr>
            <p:cNvPr id="42" name="Text Box 39"/>
            <p:cNvSpPr txBox="1">
              <a:spLocks noChangeArrowheads="1"/>
            </p:cNvSpPr>
            <p:nvPr/>
          </p:nvSpPr>
          <p:spPr bwMode="auto">
            <a:xfrm>
              <a:off x="2971" y="2432"/>
              <a:ext cx="215" cy="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00FF00"/>
                  </a:solidFill>
                  <a:latin typeface="Comic Sans MS" pitchFamily="66" charset="0"/>
                </a:rPr>
                <a:t>USTR</a:t>
              </a:r>
            </a:p>
          </p:txBody>
        </p:sp>
        <p:sp>
          <p:nvSpPr>
            <p:cNvPr id="43" name="Text Box 40"/>
            <p:cNvSpPr txBox="1">
              <a:spLocks noChangeArrowheads="1"/>
            </p:cNvSpPr>
            <p:nvPr/>
          </p:nvSpPr>
          <p:spPr bwMode="auto">
            <a:xfrm>
              <a:off x="2745" y="2210"/>
              <a:ext cx="97" cy="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 b="1" smtClean="0">
                  <a:solidFill>
                    <a:srgbClr val="FF3300"/>
                  </a:solidFill>
                  <a:latin typeface="Comic Sans MS" pitchFamily="66" charset="0"/>
                </a:rPr>
                <a:t>EC</a:t>
              </a:r>
            </a:p>
          </p:txBody>
        </p:sp>
      </p:grp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785786" y="642918"/>
            <a:ext cx="7740650" cy="523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TRANSFER Partners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849313" y="163513"/>
            <a:ext cx="8001000" cy="309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15" tIns="40807" rIns="81615" bIns="40807">
            <a:spAutoFit/>
          </a:bodyPr>
          <a:lstStyle/>
          <a:p>
            <a:pPr defTabSz="40798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4313" algn="l"/>
                <a:tab pos="7218363" algn="l"/>
                <a:tab pos="7880350" algn="l"/>
              </a:tabLst>
            </a:pPr>
            <a:r>
              <a:rPr lang="en-GB" sz="1600" b="1" smtClean="0">
                <a:solidFill>
                  <a:srgbClr val="000080"/>
                </a:solidFill>
                <a:cs typeface="Arial" charset="0"/>
              </a:rPr>
              <a:t>EC Project </a:t>
            </a:r>
            <a:r>
              <a:rPr lang="en-GB" sz="1600" b="1" smtClean="0">
                <a:solidFill>
                  <a:srgbClr val="FF3300"/>
                </a:solidFill>
                <a:cs typeface="Arial" charset="0"/>
              </a:rPr>
              <a:t>TRANSFER</a:t>
            </a:r>
            <a:r>
              <a:rPr lang="en-GB" sz="1600" b="1" smtClean="0">
                <a:solidFill>
                  <a:srgbClr val="000080"/>
                </a:solidFill>
                <a:cs typeface="Arial" charset="0"/>
              </a:rPr>
              <a:t>: </a:t>
            </a:r>
            <a:r>
              <a:rPr lang="en-GB" sz="1600" b="1" smtClean="0">
                <a:solidFill>
                  <a:srgbClr val="FF3300"/>
                </a:solidFill>
                <a:cs typeface="Arial" charset="0"/>
              </a:rPr>
              <a:t>T</a:t>
            </a:r>
            <a:r>
              <a:rPr lang="en-GB" sz="1600" b="1" smtClean="0">
                <a:solidFill>
                  <a:srgbClr val="000080"/>
                </a:solidFill>
                <a:cs typeface="Arial" charset="0"/>
              </a:rPr>
              <a:t>sunami </a:t>
            </a:r>
            <a:r>
              <a:rPr lang="en-GB" sz="1600" b="1" smtClean="0">
                <a:solidFill>
                  <a:srgbClr val="FF3300"/>
                </a:solidFill>
                <a:cs typeface="Arial" charset="0"/>
              </a:rPr>
              <a:t>R</a:t>
            </a:r>
            <a:r>
              <a:rPr lang="en-GB" sz="1600" b="1" smtClean="0">
                <a:solidFill>
                  <a:srgbClr val="000080"/>
                </a:solidFill>
                <a:cs typeface="Arial" charset="0"/>
              </a:rPr>
              <a:t>isk </a:t>
            </a:r>
            <a:r>
              <a:rPr lang="en-GB" sz="1600" b="1" smtClean="0">
                <a:solidFill>
                  <a:srgbClr val="FF3300"/>
                </a:solidFill>
                <a:cs typeface="Arial" charset="0"/>
              </a:rPr>
              <a:t>AN</a:t>
            </a:r>
            <a:r>
              <a:rPr lang="en-GB" sz="1600" b="1" smtClean="0">
                <a:solidFill>
                  <a:srgbClr val="000080"/>
                </a:solidFill>
                <a:cs typeface="Arial" charset="0"/>
              </a:rPr>
              <a:t>d </a:t>
            </a:r>
            <a:r>
              <a:rPr lang="en-GB" sz="1600" b="1" smtClean="0">
                <a:solidFill>
                  <a:srgbClr val="FF3300"/>
                </a:solidFill>
                <a:cs typeface="Arial" charset="0"/>
              </a:rPr>
              <a:t>S</a:t>
            </a:r>
            <a:r>
              <a:rPr lang="en-GB" sz="1600" b="1" smtClean="0">
                <a:solidFill>
                  <a:srgbClr val="000080"/>
                </a:solidFill>
                <a:cs typeface="Arial" charset="0"/>
              </a:rPr>
              <a:t>trategies </a:t>
            </a:r>
            <a:r>
              <a:rPr lang="en-GB" sz="1600" b="1" smtClean="0">
                <a:solidFill>
                  <a:srgbClr val="FF3300"/>
                </a:solidFill>
                <a:cs typeface="Arial" charset="0"/>
              </a:rPr>
              <a:t>F</a:t>
            </a:r>
            <a:r>
              <a:rPr lang="en-GB" sz="1600" b="1" smtClean="0">
                <a:solidFill>
                  <a:srgbClr val="000080"/>
                </a:solidFill>
                <a:cs typeface="Arial" charset="0"/>
              </a:rPr>
              <a:t>or the </a:t>
            </a:r>
            <a:r>
              <a:rPr lang="en-GB" sz="1600" b="1" smtClean="0">
                <a:solidFill>
                  <a:srgbClr val="FF3300"/>
                </a:solidFill>
                <a:cs typeface="Arial" charset="0"/>
              </a:rPr>
              <a:t>E</a:t>
            </a:r>
            <a:r>
              <a:rPr lang="en-GB" sz="1600" b="1" smtClean="0">
                <a:solidFill>
                  <a:srgbClr val="000080"/>
                </a:solidFill>
                <a:cs typeface="Arial" charset="0"/>
              </a:rPr>
              <a:t>uropean </a:t>
            </a:r>
            <a:r>
              <a:rPr lang="en-GB" sz="1600" b="1" smtClean="0">
                <a:solidFill>
                  <a:srgbClr val="FF3300"/>
                </a:solidFill>
                <a:cs typeface="Arial" charset="0"/>
              </a:rPr>
              <a:t>R</a:t>
            </a:r>
            <a:r>
              <a:rPr lang="en-GB" sz="1600" b="1" smtClean="0">
                <a:solidFill>
                  <a:srgbClr val="000080"/>
                </a:solidFill>
                <a:cs typeface="Arial" charset="0"/>
              </a:rPr>
              <a:t>egion</a:t>
            </a:r>
          </a:p>
        </p:txBody>
      </p:sp>
      <p:sp>
        <p:nvSpPr>
          <p:cNvPr id="54276" name="Line 4"/>
          <p:cNvSpPr>
            <a:spLocks noChangeShapeType="1"/>
          </p:cNvSpPr>
          <p:nvPr/>
        </p:nvSpPr>
        <p:spPr bwMode="auto">
          <a:xfrm>
            <a:off x="327025" y="488950"/>
            <a:ext cx="8489950" cy="1588"/>
          </a:xfrm>
          <a:prstGeom prst="line">
            <a:avLst/>
          </a:prstGeom>
          <a:noFill/>
          <a:ln w="36000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3200" smtClean="0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54278" name="Picture 6" descr="flag_e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025" y="98425"/>
            <a:ext cx="534988" cy="371475"/>
          </a:xfrm>
          <a:prstGeom prst="rect">
            <a:avLst/>
          </a:prstGeom>
          <a:noFill/>
        </p:spPr>
      </p:pic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914400" y="620713"/>
            <a:ext cx="711993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18" tIns="41460" rIns="82918" bIns="41460">
            <a:spAutoFit/>
          </a:bodyPr>
          <a:lstStyle/>
          <a:p>
            <a:pPr algn="ctr" defTabSz="828675" fontAlgn="base">
              <a:spcBef>
                <a:spcPct val="50000"/>
              </a:spcBef>
              <a:spcAft>
                <a:spcPct val="0"/>
              </a:spcAft>
            </a:pPr>
            <a:r>
              <a:rPr lang="it-IT" sz="28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cs typeface="Arial" charset="0"/>
              </a:rPr>
              <a:t>TRANSFER Test </a:t>
            </a:r>
            <a:r>
              <a:rPr lang="it-IT" sz="2800" b="1" dirty="0" err="1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  <a:cs typeface="Arial" charset="0"/>
              </a:rPr>
              <a:t>Sites</a:t>
            </a:r>
            <a:endParaRPr lang="it-IT" sz="2800" b="1" dirty="0" smtClean="0">
              <a:solidFill>
                <a:schemeClr val="accent6">
                  <a:lumMod val="75000"/>
                </a:schemeClr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54281" name="Picture 9" descr="Mappa_test_sites_TRANSF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466873"/>
            <a:ext cx="7466012" cy="5248275"/>
          </a:xfrm>
          <a:prstGeom prst="rect">
            <a:avLst/>
          </a:prstGeom>
          <a:noFill/>
        </p:spPr>
      </p:pic>
      <p:sp>
        <p:nvSpPr>
          <p:cNvPr id="54282" name="Rectangle 10"/>
          <p:cNvSpPr>
            <a:spLocks noChangeArrowheads="1"/>
          </p:cNvSpPr>
          <p:nvPr/>
        </p:nvSpPr>
        <p:spPr bwMode="auto">
          <a:xfrm rot="20100000">
            <a:off x="6256312" y="3843361"/>
            <a:ext cx="1223962" cy="792162"/>
          </a:xfrm>
          <a:prstGeom prst="rect">
            <a:avLst/>
          </a:prstGeom>
          <a:noFill/>
          <a:ln w="19050">
            <a:solidFill>
              <a:srgbClr val="0066FF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3200" smtClean="0">
              <a:solidFill>
                <a:srgbClr val="00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6692874" y="4175148"/>
            <a:ext cx="7159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000" b="1" smtClean="0">
                <a:solidFill>
                  <a:srgbClr val="0066FF"/>
                </a:solidFill>
                <a:latin typeface="Times New Roman" pitchFamily="18" charset="0"/>
                <a:cs typeface="Arial" charset="0"/>
              </a:rPr>
              <a:t>Black Sea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Text Box 2"/>
          <p:cNvSpPr txBox="1">
            <a:spLocks noChangeArrowheads="1"/>
          </p:cNvSpPr>
          <p:nvPr/>
        </p:nvSpPr>
        <p:spPr bwMode="auto">
          <a:xfrm>
            <a:off x="808038" y="427038"/>
            <a:ext cx="2800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  <a:latin typeface="Comic Sans MS" pitchFamily="66" charset="0"/>
              </a:rPr>
              <a:t>Terminology</a:t>
            </a:r>
          </a:p>
        </p:txBody>
      </p:sp>
      <p:sp>
        <p:nvSpPr>
          <p:cNvPr id="504835" name="Text Box 3"/>
          <p:cNvSpPr txBox="1">
            <a:spLocks noChangeArrowheads="1"/>
          </p:cNvSpPr>
          <p:nvPr/>
        </p:nvSpPr>
        <p:spPr bwMode="auto">
          <a:xfrm>
            <a:off x="468313" y="1268413"/>
            <a:ext cx="82804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omic Sans MS" pitchFamily="66" charset="0"/>
              </a:rPr>
              <a:t>Danger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latin typeface="Comic Sans MS" pitchFamily="66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Comic Sans MS" pitchFamily="66" charset="0"/>
              </a:rPr>
              <a:t>A (natural) phenomenon that could lead to a damage,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Comic Sans MS" pitchFamily="66" charset="0"/>
              </a:rPr>
              <a:t>described in terms of physical and process properties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Comic Sans MS" pitchFamily="66" charset="0"/>
              </a:rPr>
              <a:t>(its geometry, its dynamics…)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Comic Sans MS" pitchFamily="66" charset="0"/>
              </a:rPr>
              <a:t>The danger can be an “actual” existing one, such as a creeping slope, or a “potential” one, such a future earthquake or a tsunami</a:t>
            </a:r>
          </a:p>
        </p:txBody>
      </p:sp>
      <p:sp>
        <p:nvSpPr>
          <p:cNvPr id="504837" name="Text Box 5"/>
          <p:cNvSpPr txBox="1">
            <a:spLocks noChangeArrowheads="1"/>
          </p:cNvSpPr>
          <p:nvPr/>
        </p:nvSpPr>
        <p:spPr bwMode="auto">
          <a:xfrm>
            <a:off x="468313" y="4508500"/>
            <a:ext cx="8280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  <a:latin typeface="Comic Sans MS" pitchFamily="66" charset="0"/>
              </a:rPr>
              <a:t>Hazard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FFFFFF"/>
              </a:solidFill>
              <a:latin typeface="Comic Sans MS" pitchFamily="66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Comic Sans MS" pitchFamily="66" charset="0"/>
              </a:rPr>
              <a:t>Probability that a given danger occurs within a given period of time and in a given region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6732588" y="638175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>
                <a:solidFill>
                  <a:srgbClr val="2D2DB9">
                    <a:lumMod val="75000"/>
                  </a:srgbClr>
                </a:solidFill>
              </a:rPr>
              <a:t>Stefano Tinti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Text Box 2"/>
          <p:cNvSpPr txBox="1">
            <a:spLocks noChangeArrowheads="1"/>
          </p:cNvSpPr>
          <p:nvPr/>
        </p:nvSpPr>
        <p:spPr bwMode="auto">
          <a:xfrm>
            <a:off x="808038" y="427038"/>
            <a:ext cx="2800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  <a:latin typeface="Comic Sans MS" pitchFamily="66" charset="0"/>
              </a:rPr>
              <a:t>Terminology</a:t>
            </a:r>
          </a:p>
        </p:txBody>
      </p:sp>
      <p:sp>
        <p:nvSpPr>
          <p:cNvPr id="504835" name="Text Box 3"/>
          <p:cNvSpPr txBox="1">
            <a:spLocks noChangeArrowheads="1"/>
          </p:cNvSpPr>
          <p:nvPr/>
        </p:nvSpPr>
        <p:spPr bwMode="auto">
          <a:xfrm>
            <a:off x="468313" y="1268413"/>
            <a:ext cx="82804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omic Sans MS" pitchFamily="66" charset="0"/>
              </a:rPr>
              <a:t>Danger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FFFFFF"/>
              </a:solidFill>
              <a:latin typeface="Comic Sans MS" pitchFamily="66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Comic Sans MS" pitchFamily="66" charset="0"/>
              </a:rPr>
              <a:t>A (natural) phenomenon that could lead to a damage,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Comic Sans MS" pitchFamily="66" charset="0"/>
              </a:rPr>
              <a:t>described in terms of physical and process properties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Comic Sans MS" pitchFamily="66" charset="0"/>
              </a:rPr>
              <a:t>(its geometry, its dynamics…)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Comic Sans MS" pitchFamily="66" charset="0"/>
              </a:rPr>
              <a:t>The danger can be an “actual” existing one, such as a creeping slope, or a “potential” one, such a future earthquake or a tsunami</a:t>
            </a:r>
          </a:p>
        </p:txBody>
      </p:sp>
      <p:sp>
        <p:nvSpPr>
          <p:cNvPr id="504837" name="Text Box 5"/>
          <p:cNvSpPr txBox="1">
            <a:spLocks noChangeArrowheads="1"/>
          </p:cNvSpPr>
          <p:nvPr/>
        </p:nvSpPr>
        <p:spPr bwMode="auto">
          <a:xfrm>
            <a:off x="468313" y="4508500"/>
            <a:ext cx="828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omic Sans MS" pitchFamily="66" charset="0"/>
              </a:rPr>
              <a:t>Hazard</a:t>
            </a:r>
            <a:endParaRPr lang="en-US" sz="2400" b="1" dirty="0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504838" name="Text Box 6"/>
          <p:cNvSpPr txBox="1">
            <a:spLocks noChangeArrowheads="1"/>
          </p:cNvSpPr>
          <p:nvPr/>
        </p:nvSpPr>
        <p:spPr bwMode="auto">
          <a:xfrm>
            <a:off x="285720" y="5214950"/>
            <a:ext cx="8172450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Comic Sans MS" pitchFamily="66" charset="0"/>
              </a:rPr>
              <a:t>For example: annual probability of a significant tsunami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6732588" y="6381750"/>
            <a:ext cx="2376487" cy="431800"/>
          </a:xfrm>
          <a:prstGeom prst="rect">
            <a:avLst/>
          </a:prstGeom>
          <a:solidFill>
            <a:srgbClr val="BBE0E3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it-IT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Stefano Tinti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zione vuota">
  <a:themeElements>
    <a:clrScheme name="Presentazione vuota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zione vuota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Presentazione vuota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zione vuo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1367</Words>
  <Application>Microsoft Office PowerPoint</Application>
  <PresentationFormat>Presentazione su schermo (4:3)</PresentationFormat>
  <Paragraphs>360</Paragraphs>
  <Slides>33</Slides>
  <Notes>10</Notes>
  <HiddenSlides>0</HiddenSlides>
  <MMClips>0</MMClips>
  <ScaleCrop>false</ScaleCrop>
  <HeadingPairs>
    <vt:vector size="6" baseType="variant">
      <vt:variant>
        <vt:lpstr>Tema</vt:lpstr>
      </vt:variant>
      <vt:variant>
        <vt:i4>4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8" baseType="lpstr">
      <vt:lpstr>Presentazione vuota</vt:lpstr>
      <vt:lpstr>1_Struttura predefinita</vt:lpstr>
      <vt:lpstr>2_Struttura predefinita</vt:lpstr>
      <vt:lpstr>4_Presentazione vuota</vt:lpstr>
      <vt:lpstr>Documento</vt:lpstr>
      <vt:lpstr>On tsunami attacks on the southern Italian coasts: from hazard to vulnerability and risk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The End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Novosibirsk 2009</dc:title>
  <dc:subject>Presentation</dc:subject>
  <dc:creator>Tinti Stefano</dc:creator>
  <cp:lastModifiedBy> </cp:lastModifiedBy>
  <cp:revision>25</cp:revision>
  <dcterms:created xsi:type="dcterms:W3CDTF">2009-07-12T15:29:14Z</dcterms:created>
  <dcterms:modified xsi:type="dcterms:W3CDTF">2009-07-14T00:08:14Z</dcterms:modified>
</cp:coreProperties>
</file>